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comments/modernComment_134_239FE69B.xml" ContentType="application/vnd.ms-powerpoint.comments+xml"/>
  <Override PartName="/ppt/notesSlides/notesSlide3.xml" ContentType="application/vnd.openxmlformats-officedocument.presentationml.notesSlide+xml"/>
  <Override PartName="/ppt/comments/modernComment_131_883866C7.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35_D29543F4.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4C_E713A1DC.xml" ContentType="application/vnd.ms-powerpoint.comments+xml"/>
  <Override PartName="/ppt/notesSlides/notesSlide8.xml" ContentType="application/vnd.openxmlformats-officedocument.presentationml.notesSlide+xml"/>
  <Override PartName="/ppt/comments/modernComment_154_CFE2295F.xml" ContentType="application/vnd.ms-powerpoint.comments+xml"/>
  <Override PartName="/ppt/notesSlides/notesSlide9.xml" ContentType="application/vnd.openxmlformats-officedocument.presentationml.notesSlide+xml"/>
  <Override PartName="/ppt/comments/modernComment_14F_E4CA3C3B.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53_642B0E7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3A_B7E4981B.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57_43C61168.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5A_A406A9FD.xml" ContentType="application/vnd.ms-powerpoint.comments+xml"/>
  <Override PartName="/ppt/comments/modernComment_15B_22D51F99.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3D_6B1A6E0B.xml" ContentType="application/vnd.ms-powerpoint.comments+xml"/>
  <Override PartName="/ppt/notesSlides/notesSlide25.xml" ContentType="application/vnd.openxmlformats-officedocument.presentationml.notesSlide+xml"/>
  <Override PartName="/ppt/comments/modernComment_13F_30F744B5.xml" ContentType="application/vnd.ms-powerpoint.comments+xml"/>
  <Override PartName="/ppt/notesSlides/notesSlide26.xml" ContentType="application/vnd.openxmlformats-officedocument.presentationml.notesSlide+xml"/>
  <Override PartName="/ppt/comments/modernComment_140_2F5672C5.xml" ContentType="application/vnd.ms-powerpoint.comments+xml"/>
  <Override PartName="/ppt/notesSlides/notesSlide27.xml" ContentType="application/vnd.openxmlformats-officedocument.presentationml.notesSlide+xml"/>
  <Override PartName="/ppt/comments/modernComment_141_FA82F9E1.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42_1F260008.xml" ContentType="application/vnd.ms-powerpoint.comments+xml"/>
  <Override PartName="/ppt/notesSlides/notesSlide30.xml" ContentType="application/vnd.openxmlformats-officedocument.presentationml.notesSlide+xml"/>
  <Override PartName="/ppt/comments/modernComment_143_90CDCFFA.xml" ContentType="application/vnd.ms-powerpoint.comments+xml"/>
  <Override PartName="/ppt/comments/modernComment_11C_0.xml" ContentType="application/vnd.ms-powerpoint.comments+xml"/>
  <Override PartName="/ppt/comments/modernComment_15D_AFF93A18.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5"/>
  </p:notesMasterIdLst>
  <p:sldIdLst>
    <p:sldId id="256" r:id="rId5"/>
    <p:sldId id="308" r:id="rId6"/>
    <p:sldId id="305" r:id="rId7"/>
    <p:sldId id="259" r:id="rId8"/>
    <p:sldId id="331" r:id="rId9"/>
    <p:sldId id="309" r:id="rId10"/>
    <p:sldId id="334" r:id="rId11"/>
    <p:sldId id="332" r:id="rId12"/>
    <p:sldId id="330" r:id="rId13"/>
    <p:sldId id="333" r:id="rId14"/>
    <p:sldId id="337" r:id="rId15"/>
    <p:sldId id="340" r:id="rId16"/>
    <p:sldId id="335" r:id="rId17"/>
    <p:sldId id="338" r:id="rId18"/>
    <p:sldId id="339" r:id="rId19"/>
    <p:sldId id="313" r:id="rId20"/>
    <p:sldId id="310" r:id="rId21"/>
    <p:sldId id="311" r:id="rId22"/>
    <p:sldId id="312" r:id="rId23"/>
    <p:sldId id="314" r:id="rId24"/>
    <p:sldId id="341" r:id="rId25"/>
    <p:sldId id="342" r:id="rId26"/>
    <p:sldId id="343" r:id="rId27"/>
    <p:sldId id="344" r:id="rId28"/>
    <p:sldId id="345" r:id="rId29"/>
    <p:sldId id="346" r:id="rId30"/>
    <p:sldId id="347" r:id="rId31"/>
    <p:sldId id="348" r:id="rId32"/>
    <p:sldId id="306" r:id="rId33"/>
    <p:sldId id="315" r:id="rId34"/>
    <p:sldId id="316" r:id="rId35"/>
    <p:sldId id="317" r:id="rId36"/>
    <p:sldId id="319" r:id="rId37"/>
    <p:sldId id="320" r:id="rId38"/>
    <p:sldId id="321" r:id="rId39"/>
    <p:sldId id="260" r:id="rId40"/>
    <p:sldId id="322" r:id="rId41"/>
    <p:sldId id="323" r:id="rId42"/>
    <p:sldId id="284" r:id="rId43"/>
    <p:sldId id="349" r:id="rId44"/>
  </p:sldIdLst>
  <p:sldSz cx="18288000" cy="10287000"/>
  <p:notesSz cx="6858000" cy="9144000"/>
  <p:embeddedFontLst>
    <p:embeddedFont>
      <p:font typeface="Georgia" panose="02040502050405020303" pitchFamily="18" charset="0"/>
      <p:regular r:id="rId46"/>
      <p:bold r:id="rId47"/>
      <p:italic r:id="rId48"/>
      <p:boldItalic r:id="rId49"/>
    </p:embeddedFont>
    <p:embeddedFont>
      <p:font typeface="Helvetica" pitchFamily="2" charset="0"/>
      <p:regular r:id="rId50"/>
      <p:bold r:id="rId51"/>
      <p:italic r:id="rId52"/>
      <p:boldItalic r:id="rId53"/>
    </p:embeddedFont>
    <p:embeddedFont>
      <p:font typeface="Lexend Deca" pitchFamily="2" charset="77"/>
      <p:regular r:id="rId54"/>
    </p:embeddedFont>
    <p:embeddedFont>
      <p:font typeface="Outfit" pitchFamily="2" charset="0"/>
      <p:regular r:id="rId55"/>
    </p:embeddedFont>
    <p:embeddedFont>
      <p:font typeface="Outfit Bold" pitchFamily="2" charset="0"/>
      <p:regular r:id="rId56"/>
      <p:bold r:id="rId57"/>
    </p:embeddedFont>
    <p:embeddedFont>
      <p:font typeface="Quattrocento Sans" panose="020B0502050000020003"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569B79B-4CF7-C046-BB50-059A7383B215}">
          <p14:sldIdLst>
            <p14:sldId id="256"/>
            <p14:sldId id="308"/>
            <p14:sldId id="305"/>
            <p14:sldId id="259"/>
          </p14:sldIdLst>
        </p14:section>
        <p14:section name="Data Quality Techniques" id="{12C716EB-5366-0A45-B627-B538FB9E8DEA}">
          <p14:sldIdLst>
            <p14:sldId id="331"/>
            <p14:sldId id="309"/>
            <p14:sldId id="334"/>
            <p14:sldId id="332"/>
            <p14:sldId id="330"/>
            <p14:sldId id="333"/>
            <p14:sldId id="337"/>
            <p14:sldId id="340"/>
            <p14:sldId id="335"/>
            <p14:sldId id="338"/>
            <p14:sldId id="339"/>
          </p14:sldIdLst>
        </p14:section>
        <p14:section name="Data Coverage" id="{EA2417AE-CD67-6E4D-9AC5-D3A4F20BA4BB}">
          <p14:sldIdLst>
            <p14:sldId id="313"/>
            <p14:sldId id="310"/>
            <p14:sldId id="311"/>
            <p14:sldId id="312"/>
            <p14:sldId id="314"/>
            <p14:sldId id="341"/>
            <p14:sldId id="342"/>
            <p14:sldId id="343"/>
            <p14:sldId id="344"/>
            <p14:sldId id="345"/>
            <p14:sldId id="346"/>
            <p14:sldId id="347"/>
            <p14:sldId id="348"/>
          </p14:sldIdLst>
        </p14:section>
        <p14:section name="Bias in Data" id="{FB241FA0-C32D-8E4E-A49E-DA2376A64874}">
          <p14:sldIdLst>
            <p14:sldId id="306"/>
            <p14:sldId id="315"/>
            <p14:sldId id="316"/>
            <p14:sldId id="317"/>
            <p14:sldId id="319"/>
            <p14:sldId id="320"/>
            <p14:sldId id="321"/>
            <p14:sldId id="260"/>
            <p14:sldId id="322"/>
            <p14:sldId id="323"/>
          </p14:sldIdLst>
        </p14:section>
        <p14:section name="Closing" id="{7CA7E89C-36F0-2049-A95F-F8F4ED27B667}">
          <p14:sldIdLst>
            <p14:sldId id="284"/>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97E51A-5BF5-83BE-2A6F-07533FE4F8B2}" name="David Sugarman" initials="DS" userId="S::davids@packt.com::147eb03a-6a4b-4b86-8143-1a0addc55414" providerId="AD"/>
  <p188:author id="{E7E3B696-FFB9-1FAA-18D5-E5E9EB11E51E}" name="Guest User" initials="GU" userId="S::urn:spo:tenantanon#93ae660e-4895-4413-a75e-c5a4de429c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D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B972CA-09DF-4A5A-868D-DC113CB2D302}" v="22" dt="2025-07-15T13:39:45.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06" autoAdjust="0"/>
    <p:restoredTop sz="94639" autoAdjust="0"/>
  </p:normalViewPr>
  <p:slideViewPr>
    <p:cSldViewPr>
      <p:cViewPr varScale="1">
        <p:scale>
          <a:sx n="85" d="100"/>
          <a:sy n="85" d="100"/>
        </p:scale>
        <p:origin x="176" y="7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1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font" Target="fonts/font14.fntdata"/><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6D212BED-9A51-480F-A081-02270655B329}" authorId="{E7E3B696-FFB9-1FAA-18D5-E5E9EB11E51E}" created="2025-07-07T19:29:25.324">
    <pc:sldMkLst xmlns:pc="http://schemas.microsoft.com/office/powerpoint/2013/main/command">
      <pc:docMk/>
      <pc:sldMk cId="0" sldId="256"/>
    </pc:sldMkLst>
    <p188:replyLst>
      <p188:reply id="{80C2D85C-333A-48A4-82C2-B6400FA74749}" authorId="{3297E51A-5BF5-83BE-2A6F-07533FE4F8B2}" created="2025-07-15T12:31:59.970">
        <p188:txBody>
          <a:bodyPr/>
          <a:lstStyle/>
          <a:p>
            <a:r>
              <a:rPr lang="en-US"/>
              <a:t>Yes, remove this slide, please.</a:t>
            </a:r>
          </a:p>
        </p188:txBody>
      </p188:reply>
    </p188:replyLst>
    <p188:txBody>
      <a:bodyPr/>
      <a:lstStyle/>
      <a:p>
        <a:r>
          <a:rPr lang="en-US"/>
          <a:t>Feedback comments from AA:
Remove the guidelines slide.</a:t>
        </a:r>
      </a:p>
    </p188:txBody>
  </p188:cm>
</p188:cmLst>
</file>

<file path=ppt/comments/modernComment_11C_0.xml><?xml version="1.0" encoding="utf-8"?>
<p188:cmLst xmlns:a="http://schemas.openxmlformats.org/drawingml/2006/main" xmlns:r="http://schemas.openxmlformats.org/officeDocument/2006/relationships" xmlns:p188="http://schemas.microsoft.com/office/powerpoint/2018/8/main">
  <p188:cm id="{601E0EDF-24B6-41C0-8F36-5351213A8F66}" authorId="{E7E3B696-FFB9-1FAA-18D5-E5E9EB11E51E}" created="2025-07-07T19:23:52.749">
    <pc:sldMkLst xmlns:pc="http://schemas.microsoft.com/office/powerpoint/2013/main/command">
      <pc:docMk/>
      <pc:sldMk cId="0" sldId="284"/>
    </pc:sldMkLst>
    <p188:txBody>
      <a:bodyPr/>
      <a:lstStyle/>
      <a:p>
        <a:r>
          <a:rPr lang="en-US"/>
          <a:t>Feedback comments from AA:
Wow! This is a great closing slide.</a:t>
        </a:r>
      </a:p>
    </p188:txBody>
  </p188:cm>
</p188:cmLst>
</file>

<file path=ppt/comments/modernComment_131_883866C7.xml><?xml version="1.0" encoding="utf-8"?>
<p188:cmLst xmlns:a="http://schemas.openxmlformats.org/drawingml/2006/main" xmlns:r="http://schemas.openxmlformats.org/officeDocument/2006/relationships" xmlns:p188="http://schemas.microsoft.com/office/powerpoint/2018/8/main">
  <p188:cm id="{D639E24F-10DF-4199-BEC5-6ACC13DB0700}" authorId="{3297E51A-5BF5-83BE-2A6F-07533FE4F8B2}" created="2025-07-15T12:39:19.046">
    <pc:sldMkLst xmlns:pc="http://schemas.microsoft.com/office/powerpoint/2013/main/command">
      <pc:docMk/>
      <pc:sldMk cId="2285397703" sldId="305"/>
    </pc:sldMkLst>
    <p188:txBody>
      <a:bodyPr/>
      <a:lstStyle/>
      <a:p>
        <a:r>
          <a:rPr lang="en-US"/>
          <a:t>MG:
Great intro by the author. His expertise is clearly visible.</a:t>
        </a:r>
      </a:p>
    </p188:txBody>
  </p188:cm>
</p188:cmLst>
</file>

<file path=ppt/comments/modernComment_134_239FE69B.xml><?xml version="1.0" encoding="utf-8"?>
<p188:cmLst xmlns:a="http://schemas.openxmlformats.org/drawingml/2006/main" xmlns:r="http://schemas.openxmlformats.org/officeDocument/2006/relationships" xmlns:p188="http://schemas.microsoft.com/office/powerpoint/2018/8/main">
  <p188:cm id="{D4E4711D-C7A8-4B7F-A9EC-0466B2F98064}" authorId="{3297E51A-5BF5-83BE-2A6F-07533FE4F8B2}" created="2025-07-15T12:33:10.072">
    <pc:sldMkLst xmlns:pc="http://schemas.microsoft.com/office/powerpoint/2013/main/command">
      <pc:docMk/>
      <pc:sldMk cId="597681819" sldId="308"/>
    </pc:sldMkLst>
    <p188:txBody>
      <a:bodyPr/>
      <a:lstStyle/>
      <a:p>
        <a:r>
          <a:rPr lang="en-US"/>
          <a:t>Hi Thomas! I’m David, an editor at Packt. I’ll look over this deck and make comments or do some light copy editing if required. I will also collate the TR feedback. We’ve got feedback from Alekhya Achanta (AA), Meghal Gandhi (MG) and Preetish Kakkar (PK).</a:t>
        </a:r>
      </a:p>
    </p188:txBody>
  </p188:cm>
</p188:cmLst>
</file>

<file path=ppt/comments/modernComment_135_D29543F4.xml><?xml version="1.0" encoding="utf-8"?>
<p188:cmLst xmlns:a="http://schemas.openxmlformats.org/drawingml/2006/main" xmlns:r="http://schemas.openxmlformats.org/officeDocument/2006/relationships" xmlns:p188="http://schemas.microsoft.com/office/powerpoint/2018/8/main">
  <p188:cm id="{CEA578CC-6D57-414D-BEBC-F800DDEC40ED}" authorId="{3297E51A-5BF5-83BE-2A6F-07533FE4F8B2}" created="2025-07-15T12:39:32.190">
    <pc:sldMkLst xmlns:pc="http://schemas.microsoft.com/office/powerpoint/2013/main/command">
      <pc:docMk/>
      <pc:sldMk cId="3532997620" sldId="309"/>
    </pc:sldMkLst>
    <p188:replyLst>
      <p188:reply id="{C699A00D-D6A5-4923-9A65-3E7A99463659}" authorId="{3297E51A-5BF5-83BE-2A6F-07533FE4F8B2}" created="2025-07-15T12:52:51.557">
        <p188:txBody>
          <a:bodyPr/>
          <a:lstStyle/>
          <a:p>
            <a:r>
              <a:rPr lang="en-US"/>
              <a:t>I agree, this is a really strong, clear foundation to begin the presentation.</a:t>
            </a:r>
          </a:p>
        </p188:txBody>
      </p188:reply>
    </p188:replyLst>
    <p188:txBody>
      <a:bodyPr/>
      <a:lstStyle/>
      <a:p>
        <a:r>
          <a:rPr lang="en-US"/>
          <a:t>MG:
Perfect start and context building.</a:t>
        </a:r>
      </a:p>
    </p188:txBody>
  </p188:cm>
</p188:cmLst>
</file>

<file path=ppt/comments/modernComment_13A_B7E4981B.xml><?xml version="1.0" encoding="utf-8"?>
<p188:cmLst xmlns:a="http://schemas.openxmlformats.org/drawingml/2006/main" xmlns:r="http://schemas.openxmlformats.org/officeDocument/2006/relationships" xmlns:p188="http://schemas.microsoft.com/office/powerpoint/2018/8/main">
  <p188:cm id="{C71ED32D-4C17-487B-ADB8-30A4EB615BD7}" authorId="{3297E51A-5BF5-83BE-2A6F-07533FE4F8B2}" created="2025-07-15T12:40:52.217">
    <pc:sldMkLst xmlns:pc="http://schemas.microsoft.com/office/powerpoint/2013/main/command">
      <pc:docMk/>
      <pc:sldMk cId="3085211675" sldId="314"/>
    </pc:sldMkLst>
    <p188:txBody>
      <a:bodyPr/>
      <a:lstStyle/>
      <a:p>
        <a:r>
          <a:rPr lang="en-US"/>
          <a:t>MG:
Indeed data is snapshots !! Useful slide for the explanation.</a:t>
        </a:r>
      </a:p>
    </p188:txBody>
  </p188:cm>
</p188:cmLst>
</file>

<file path=ppt/comments/modernComment_13D_6B1A6E0B.xml><?xml version="1.0" encoding="utf-8"?>
<p188:cmLst xmlns:a="http://schemas.openxmlformats.org/drawingml/2006/main" xmlns:r="http://schemas.openxmlformats.org/officeDocument/2006/relationships" xmlns:p188="http://schemas.microsoft.com/office/powerpoint/2018/8/main">
  <p188:cm id="{4257800B-F350-4802-B73C-9ACB395C38BE}" authorId="{3297E51A-5BF5-83BE-2A6F-07533FE4F8B2}" created="2025-07-15T12:45:17.728">
    <pc:sldMkLst xmlns:pc="http://schemas.microsoft.com/office/powerpoint/2013/main/command">
      <pc:docMk/>
      <pc:sldMk cId="1796894219" sldId="317"/>
    </pc:sldMkLst>
    <p188:txBody>
      <a:bodyPr/>
      <a:lstStyle/>
      <a:p>
        <a:r>
          <a:rPr lang="en-US"/>
          <a:t>PK:
Excellent point! And slide</a:t>
        </a:r>
      </a:p>
    </p188:txBody>
  </p188:cm>
</p188:cmLst>
</file>

<file path=ppt/comments/modernComment_13F_30F744B5.xml><?xml version="1.0" encoding="utf-8"?>
<p188:cmLst xmlns:a="http://schemas.openxmlformats.org/drawingml/2006/main" xmlns:r="http://schemas.openxmlformats.org/officeDocument/2006/relationships" xmlns:p188="http://schemas.microsoft.com/office/powerpoint/2018/8/main">
  <p188:cm id="{3D52627C-CFDB-411B-8C79-0A0A2D84F0A6}" authorId="{3297E51A-5BF5-83BE-2A6F-07533FE4F8B2}" created="2025-07-15T12:42:57.065">
    <pc:sldMkLst xmlns:pc="http://schemas.microsoft.com/office/powerpoint/2013/main/command">
      <pc:docMk/>
      <pc:sldMk cId="821511349" sldId="319"/>
    </pc:sldMkLst>
    <p188:txBody>
      <a:bodyPr/>
      <a:lstStyle/>
      <a:p>
        <a:r>
          <a:rPr lang="en-US"/>
          <a:t>MG:
These are the great examples to explain the bias.</a:t>
        </a:r>
      </a:p>
    </p188:txBody>
  </p188:cm>
  <p188:cm id="{25913D15-848F-46CE-82E5-4037AE8A87E5}" authorId="{3297E51A-5BF5-83BE-2A6F-07533FE4F8B2}" created="2025-07-15T12:43:48.579">
    <ac:txMkLst xmlns:ac="http://schemas.microsoft.com/office/drawing/2013/main/command">
      <pc:docMk xmlns:pc="http://schemas.microsoft.com/office/powerpoint/2013/main/command"/>
      <pc:sldMk xmlns:pc="http://schemas.microsoft.com/office/powerpoint/2013/main/command" cId="821511349" sldId="319"/>
      <ac:spMk id="8" creationId="{5EFAEA2A-80EB-A7CA-86A3-598FAF9DE975}"/>
      <ac:txMk cp="0" len="8">
        <ac:context len="40" hash="3253955969"/>
      </ac:txMk>
    </ac:txMkLst>
    <p188:pos x="1799167" y="405911"/>
    <p188:txBody>
      <a:bodyPr/>
      <a:lstStyle/>
      <a:p>
        <a:r>
          <a:rPr lang="en-US"/>
          <a:t>Should this be “Lightning Round”? (i.e. a quick one?)</a:t>
        </a:r>
      </a:p>
    </p188:txBody>
  </p188:cm>
</p188:cmLst>
</file>

<file path=ppt/comments/modernComment_140_2F5672C5.xml><?xml version="1.0" encoding="utf-8"?>
<p188:cmLst xmlns:a="http://schemas.openxmlformats.org/drawingml/2006/main" xmlns:r="http://schemas.openxmlformats.org/officeDocument/2006/relationships" xmlns:p188="http://schemas.microsoft.com/office/powerpoint/2018/8/main">
  <p188:cm id="{82F4D941-49FA-4C02-A02B-FA4CEC8E7677}" authorId="{3297E51A-5BF5-83BE-2A6F-07533FE4F8B2}" created="2025-07-15T13:37:01.940">
    <ac:txMkLst xmlns:ac="http://schemas.microsoft.com/office/drawing/2013/main/command">
      <pc:docMk xmlns:pc="http://schemas.microsoft.com/office/powerpoint/2013/main/command"/>
      <pc:sldMk xmlns:pc="http://schemas.microsoft.com/office/powerpoint/2013/main/command" cId="794194629" sldId="320"/>
      <ac:spMk id="8" creationId="{121DC551-B8E3-DFF6-70F3-F0A69883F934}"/>
      <ac:txMk cp="0" len="8">
        <ac:context len="40" hash="3253955969"/>
      </ac:txMk>
    </ac:txMkLst>
    <p188:pos x="1799167" y="405911"/>
    <p188:txBody>
      <a:bodyPr/>
      <a:lstStyle/>
      <a:p>
        <a:r>
          <a:rPr lang="en-US"/>
          <a:t>Lightning?</a:t>
        </a:r>
      </a:p>
    </p188:txBody>
  </p188:cm>
</p188:cmLst>
</file>

<file path=ppt/comments/modernComment_141_FA82F9E1.xml><?xml version="1.0" encoding="utf-8"?>
<p188:cmLst xmlns:a="http://schemas.openxmlformats.org/drawingml/2006/main" xmlns:r="http://schemas.openxmlformats.org/officeDocument/2006/relationships" xmlns:p188="http://schemas.microsoft.com/office/powerpoint/2018/8/main">
  <p188:cm id="{B8DB383B-E601-4AE1-ACFC-E99F43A1136A}" authorId="{3297E51A-5BF5-83BE-2A6F-07533FE4F8B2}" created="2025-07-15T13:37:09.656">
    <ac:txMkLst xmlns:ac="http://schemas.microsoft.com/office/drawing/2013/main/command">
      <pc:docMk xmlns:pc="http://schemas.microsoft.com/office/powerpoint/2013/main/command"/>
      <pc:sldMk xmlns:pc="http://schemas.microsoft.com/office/powerpoint/2013/main/command" cId="4202887649" sldId="321"/>
      <ac:spMk id="8" creationId="{DB19FBC8-4705-BD00-8E38-D97A738AA446}"/>
      <ac:txMk cp="0" len="8">
        <ac:context len="40" hash="3253955969"/>
      </ac:txMk>
    </ac:txMkLst>
    <p188:pos x="1799167" y="405911"/>
    <p188:txBody>
      <a:bodyPr/>
      <a:lstStyle/>
      <a:p>
        <a:r>
          <a:rPr lang="en-US"/>
          <a:t>Lightning?</a:t>
        </a:r>
      </a:p>
    </p188:txBody>
  </p188:cm>
</p188:cmLst>
</file>

<file path=ppt/comments/modernComment_142_1F260008.xml><?xml version="1.0" encoding="utf-8"?>
<p188:cmLst xmlns:a="http://schemas.openxmlformats.org/drawingml/2006/main" xmlns:r="http://schemas.openxmlformats.org/officeDocument/2006/relationships" xmlns:p188="http://schemas.microsoft.com/office/powerpoint/2018/8/main">
  <p188:cm id="{8DBBDC3A-4326-4871-8214-6FBB8B51B829}" authorId="{3297E51A-5BF5-83BE-2A6F-07533FE4F8B2}" created="2025-07-15T13:39:07.757">
    <ac:txMkLst xmlns:ac="http://schemas.microsoft.com/office/drawing/2013/main/command">
      <pc:docMk xmlns:pc="http://schemas.microsoft.com/office/powerpoint/2013/main/command"/>
      <pc:sldMk xmlns:pc="http://schemas.microsoft.com/office/powerpoint/2013/main/command" cId="522584072" sldId="322"/>
      <ac:spMk id="8" creationId="{F7EEBADC-800E-CD77-E98B-ECD7B6CAEDFC}"/>
      <ac:txMk cp="0" len="8">
        <ac:context len="40" hash="3253955969"/>
      </ac:txMk>
    </ac:txMkLst>
    <p188:pos x="1799167" y="405911"/>
    <p188:txBody>
      <a:bodyPr/>
      <a:lstStyle/>
      <a:p>
        <a:r>
          <a:rPr lang="en-US"/>
          <a:t>“Lightning”?</a:t>
        </a:r>
      </a:p>
    </p188:txBody>
  </p188:cm>
  <p188:cm id="{F8073112-9FEF-4282-90AA-1CCEBCD15532}" authorId="{3297E51A-5BF5-83BE-2A6F-07533FE4F8B2}" created="2025-07-15T13:40:36.008">
    <pc:sldMkLst xmlns:pc="http://schemas.microsoft.com/office/powerpoint/2013/main/command">
      <pc:docMk/>
      <pc:sldMk cId="522584072" sldId="322"/>
    </pc:sldMkLst>
    <p188:txBody>
      <a:bodyPr/>
      <a:lstStyle/>
      <a:p>
        <a:r>
          <a:rPr lang="en-US"/>
          <a:t>Great series of examples in the last few slides.</a:t>
        </a:r>
      </a:p>
    </p188:txBody>
  </p188:cm>
</p188:cmLst>
</file>

<file path=ppt/comments/modernComment_143_90CDCFFA.xml><?xml version="1.0" encoding="utf-8"?>
<p188:cmLst xmlns:a="http://schemas.openxmlformats.org/drawingml/2006/main" xmlns:r="http://schemas.openxmlformats.org/officeDocument/2006/relationships" xmlns:p188="http://schemas.microsoft.com/office/powerpoint/2018/8/main">
  <p188:cm id="{D513ED30-9783-4854-A1DC-15EBFBEC5F7D}" authorId="{E7E3B696-FFB9-1FAA-18D5-E5E9EB11E51E}" created="2025-07-07T19:22:51.917">
    <pc:sldMkLst xmlns:pc="http://schemas.microsoft.com/office/powerpoint/2013/main/command">
      <pc:docMk/>
      <pc:sldMk cId="2429407226" sldId="323"/>
    </pc:sldMkLst>
    <p188:replyLst>
      <p188:reply id="{124D77A0-B61B-4691-A379-AEC65776C882}" authorId="{3297E51A-5BF5-83BE-2A6F-07533FE4F8B2}" created="2025-07-15T13:40:46.148">
        <p188:txBody>
          <a:bodyPr/>
          <a:lstStyle/>
          <a:p>
            <a:r>
              <a:rPr lang="en-US"/>
              <a:t>I think this is a good idea.</a:t>
            </a:r>
          </a:p>
        </p188:txBody>
      </p188:reply>
    </p188:replyLst>
    <p188:txBody>
      <a:bodyPr/>
      <a:lstStyle/>
      <a:p>
        <a:r>
          <a:rPr lang="en-US"/>
          <a:t>Feedback comments from AA:
For audience takeaway - Adding a summary slide after this slide - "Common biases to watch" with all these categories would be helpful.</a:t>
        </a:r>
      </a:p>
    </p188:txBody>
  </p188:cm>
  <p188:cm id="{7AB17105-D75C-40DC-9A5C-C2672AEB75BD}" authorId="{3297E51A-5BF5-83BE-2A6F-07533FE4F8B2}" created="2025-07-15T13:39:36.315">
    <ac:txMkLst xmlns:ac="http://schemas.microsoft.com/office/drawing/2013/main/command">
      <pc:docMk xmlns:pc="http://schemas.microsoft.com/office/powerpoint/2013/main/command"/>
      <pc:sldMk xmlns:pc="http://schemas.microsoft.com/office/powerpoint/2013/main/command" cId="2429407226" sldId="323"/>
      <ac:spMk id="8" creationId="{A929CA66-0445-C236-C587-E51DC692D119}"/>
      <ac:txMk cp="0" len="8">
        <ac:context len="40" hash="3253955969"/>
      </ac:txMk>
    </ac:txMkLst>
    <p188:pos x="1799167" y="405911"/>
    <p188:txBody>
      <a:bodyPr/>
      <a:lstStyle/>
      <a:p>
        <a:r>
          <a:rPr lang="en-US"/>
          <a:t>“Lightning”?</a:t>
        </a:r>
      </a:p>
    </p188:txBody>
  </p188:cm>
  <p188:cm id="{0C17AFB4-EB04-4376-8606-B81CA8A6FAFD}" authorId="{3297E51A-5BF5-83BE-2A6F-07533FE4F8B2}" created="2025-07-15T13:40:23.805">
    <pc:sldMkLst xmlns:pc="http://schemas.microsoft.com/office/powerpoint/2013/main/command">
      <pc:docMk/>
      <pc:sldMk cId="2429407226" sldId="323"/>
    </pc:sldMkLst>
    <p188:txBody>
      <a:bodyPr/>
      <a:lstStyle/>
      <a:p>
        <a:r>
          <a:rPr lang="en-US"/>
          <a:t>… Well this example is just sad. ☹️</a:t>
        </a:r>
      </a:p>
    </p188:txBody>
  </p188:cm>
</p188:cmLst>
</file>

<file path=ppt/comments/modernComment_14C_E713A1DC.xml><?xml version="1.0" encoding="utf-8"?>
<p188:cmLst xmlns:a="http://schemas.openxmlformats.org/drawingml/2006/main" xmlns:r="http://schemas.openxmlformats.org/officeDocument/2006/relationships" xmlns:p188="http://schemas.microsoft.com/office/powerpoint/2018/8/main">
  <p188:cm id="{102C9C3C-1E44-442C-BA19-C89E9CA267DA}" authorId="{3297E51A-5BF5-83BE-2A6F-07533FE4F8B2}" created="2025-07-15T12:39:48.493">
    <pc:sldMkLst xmlns:pc="http://schemas.microsoft.com/office/powerpoint/2013/main/command">
      <pc:docMk/>
      <pc:sldMk cId="3876823516" sldId="332"/>
    </pc:sldMkLst>
    <p188:txBody>
      <a:bodyPr/>
      <a:lstStyle/>
      <a:p>
        <a:r>
          <a:rPr lang="en-US"/>
          <a:t>MG:
Author put the correct points, needed for the data quality. </a:t>
        </a:r>
      </a:p>
    </p188:txBody>
  </p188:cm>
</p188:cmLst>
</file>

<file path=ppt/comments/modernComment_14F_E4CA3C3B.xml><?xml version="1.0" encoding="utf-8"?>
<p188:cmLst xmlns:a="http://schemas.openxmlformats.org/drawingml/2006/main" xmlns:r="http://schemas.openxmlformats.org/officeDocument/2006/relationships" xmlns:p188="http://schemas.microsoft.com/office/powerpoint/2018/8/main">
  <p188:cm id="{A0A6F9E3-6FC0-4C74-A06F-B0D724BB1F9B}" authorId="{3297E51A-5BF5-83BE-2A6F-07533FE4F8B2}" created="2025-07-15T12:44:57.411">
    <pc:sldMkLst xmlns:pc="http://schemas.microsoft.com/office/powerpoint/2013/main/command">
      <pc:docMk/>
      <pc:sldMk cId="3838458939" sldId="335"/>
    </pc:sldMkLst>
    <p188:txBody>
      <a:bodyPr/>
      <a:lstStyle/>
      <a:p>
        <a:r>
          <a:rPr lang="en-US"/>
          <a:t>PK:
Slide 13. 14, 15 are very interesting, however, it will be helpful if these would show these techniques using some example supported by illustrative images.</a:t>
        </a:r>
      </a:p>
    </p188:txBody>
  </p188:cm>
</p188:cmLst>
</file>

<file path=ppt/comments/modernComment_153_642B0E73.xml><?xml version="1.0" encoding="utf-8"?>
<p188:cmLst xmlns:a="http://schemas.openxmlformats.org/drawingml/2006/main" xmlns:r="http://schemas.openxmlformats.org/officeDocument/2006/relationships" xmlns:p188="http://schemas.microsoft.com/office/powerpoint/2018/8/main">
  <p188:cm id="{9014FD0B-826F-48DD-AD28-DFDEF17C4750}" authorId="{3297E51A-5BF5-83BE-2A6F-07533FE4F8B2}" created="2025-07-15T12:40:36.950">
    <pc:sldMkLst xmlns:pc="http://schemas.microsoft.com/office/powerpoint/2013/main/command">
      <pc:docMk/>
      <pc:sldMk cId="1680543347" sldId="339"/>
    </pc:sldMkLst>
    <p188:txBody>
      <a:bodyPr/>
      <a:lstStyle/>
      <a:p>
        <a:r>
          <a:rPr lang="en-US"/>
          <a:t>MG:
I am able to easily understand this and previous slides.</a:t>
        </a:r>
      </a:p>
    </p188:txBody>
  </p188:cm>
</p188:cmLst>
</file>

<file path=ppt/comments/modernComment_154_CFE2295F.xml><?xml version="1.0" encoding="utf-8"?>
<p188:cmLst xmlns:a="http://schemas.openxmlformats.org/drawingml/2006/main" xmlns:r="http://schemas.openxmlformats.org/officeDocument/2006/relationships" xmlns:p188="http://schemas.microsoft.com/office/powerpoint/2018/8/main">
  <p188:cm id="{6DAD586E-2A0F-4AFC-923F-906074FCBAA8}" authorId="{3297E51A-5BF5-83BE-2A6F-07533FE4F8B2}" created="2025-07-15T12:40:04.488">
    <pc:sldMkLst xmlns:pc="http://schemas.microsoft.com/office/powerpoint/2013/main/command">
      <pc:docMk/>
      <pc:sldMk cId="3487705439" sldId="340"/>
    </pc:sldMkLst>
    <p188:txBody>
      <a:bodyPr/>
      <a:lstStyle/>
      <a:p>
        <a:r>
          <a:rPr lang="en-US"/>
          <a:t>MG:
Perfect slide for the resolution of data quality issues.</a:t>
        </a:r>
      </a:p>
    </p188:txBody>
  </p188:cm>
</p188:cmLst>
</file>

<file path=ppt/comments/modernComment_157_43C61168.xml><?xml version="1.0" encoding="utf-8"?>
<p188:cmLst xmlns:a="http://schemas.openxmlformats.org/drawingml/2006/main" xmlns:r="http://schemas.openxmlformats.org/officeDocument/2006/relationships" xmlns:p188="http://schemas.microsoft.com/office/powerpoint/2018/8/main">
  <p188:cm id="{D98AE789-8E0A-4DF8-B2A2-52BA593BF0E2}" authorId="{E7E3B696-FFB9-1FAA-18D5-E5E9EB11E51E}" created="2025-07-07T19:11:12.832">
    <pc:sldMkLst xmlns:pc="http://schemas.microsoft.com/office/powerpoint/2013/main/command">
      <pc:docMk/>
      <pc:sldMk cId="1137054056" sldId="343"/>
    </pc:sldMkLst>
    <p188:txBody>
      <a:bodyPr/>
      <a:lstStyle/>
      <a:p>
        <a:r>
          <a:rPr lang="en-US"/>
          <a:t>Feedback comments from AA:
Slides 23 is the duplicate of 22, please remove one of them.</a:t>
        </a:r>
      </a:p>
    </p188:txBody>
  </p188:cm>
  <p188:cm id="{947FC4A5-19E7-48BE-AB69-8DFCAFB84BCE}" authorId="{3297E51A-5BF5-83BE-2A6F-07533FE4F8B2}" created="2025-07-15T12:42:13.264">
    <pc:sldMkLst xmlns:pc="http://schemas.microsoft.com/office/powerpoint/2013/main/command">
      <pc:docMk/>
      <pc:sldMk cId="1137054056" sldId="343"/>
    </pc:sldMkLst>
    <p188:txBody>
      <a:bodyPr/>
      <a:lstStyle/>
      <a:p>
        <a:r>
          <a:rPr lang="en-US"/>
          <a:t>MG:
Remove the slide. Repeating.</a:t>
        </a:r>
      </a:p>
    </p188:txBody>
  </p188:cm>
</p188:cmLst>
</file>

<file path=ppt/comments/modernComment_15A_A406A9FD.xml><?xml version="1.0" encoding="utf-8"?>
<p188:cmLst xmlns:a="http://schemas.openxmlformats.org/drawingml/2006/main" xmlns:r="http://schemas.openxmlformats.org/officeDocument/2006/relationships" xmlns:p188="http://schemas.microsoft.com/office/powerpoint/2018/8/main">
  <p188:cm id="{A123B6E3-E7CB-4EC7-9AC3-AB4D51791A27}" authorId="{E7E3B696-FFB9-1FAA-18D5-E5E9EB11E51E}" created="2025-07-07T19:26:12.769">
    <ac:deMkLst xmlns:ac="http://schemas.microsoft.com/office/drawing/2013/main/command">
      <pc:docMk xmlns:pc="http://schemas.microsoft.com/office/powerpoint/2013/main/command"/>
      <pc:sldMk xmlns:pc="http://schemas.microsoft.com/office/powerpoint/2013/main/command" cId="2751900157" sldId="346"/>
      <ac:spMk id="12" creationId="{EE916EC2-FF9F-4103-09A8-730EF04F321A}"/>
    </ac:deMkLst>
    <p188:replyLst>
      <p188:reply id="{EF044524-6130-4EA7-81D7-4F5A18736448}" authorId="{3297E51A-5BF5-83BE-2A6F-07533FE4F8B2}" created="2025-07-15T13:28:20.894">
        <p188:txBody>
          <a:bodyPr/>
          <a:lstStyle/>
          <a:p>
            <a:r>
              <a:rPr lang="en-US"/>
              <a:t>(I think you’re correct on this, grammatically. For a longer quotation like this one you only close at the end.)</a:t>
            </a:r>
          </a:p>
        </p188:txBody>
      </p188:reply>
    </p188:replyLst>
    <p188:txBody>
      <a:bodyPr/>
      <a:lstStyle/>
      <a:p>
        <a:r>
          <a:rPr lang="en-US"/>
          <a:t>Feedback comments from AA:
1st paragraph is missing closing quotes.</a:t>
        </a:r>
      </a:p>
    </p188:txBody>
  </p188:cm>
</p188:cmLst>
</file>

<file path=ppt/comments/modernComment_15B_22D51F99.xml><?xml version="1.0" encoding="utf-8"?>
<p188:cmLst xmlns:a="http://schemas.openxmlformats.org/drawingml/2006/main" xmlns:r="http://schemas.openxmlformats.org/officeDocument/2006/relationships" xmlns:p188="http://schemas.microsoft.com/office/powerpoint/2018/8/main">
  <p188:cm id="{80CF2461-3CA1-4332-AA3F-6ED62D362A61}" authorId="{3297E51A-5BF5-83BE-2A6F-07533FE4F8B2}" created="2025-07-15T12:42:37.076">
    <pc:sldMkLst xmlns:pc="http://schemas.microsoft.com/office/powerpoint/2013/main/command">
      <pc:docMk/>
      <pc:sldMk cId="584392601" sldId="347"/>
    </pc:sldMkLst>
    <p188:txBody>
      <a:bodyPr/>
      <a:lstStyle/>
      <a:p>
        <a:r>
          <a:rPr lang="en-US"/>
          <a:t>MG:
Explain in simple language.</a:t>
        </a:r>
      </a:p>
    </p188:txBody>
  </p188:cm>
</p188:cmLst>
</file>

<file path=ppt/comments/modernComment_15D_AFF93A18.xml><?xml version="1.0" encoding="utf-8"?>
<p188:cmLst xmlns:a="http://schemas.openxmlformats.org/drawingml/2006/main" xmlns:r="http://schemas.openxmlformats.org/officeDocument/2006/relationships" xmlns:p188="http://schemas.microsoft.com/office/powerpoint/2018/8/main">
  <p188:cm id="{9EAC3B52-10C7-44C2-9D1D-86094D331D76}" authorId="{3297E51A-5BF5-83BE-2A6F-07533FE4F8B2}" created="2025-07-15T12:43:23.267">
    <pc:sldMkLst xmlns:pc="http://schemas.microsoft.com/office/powerpoint/2013/main/command">
      <pc:docMk/>
      <pc:sldMk cId="2952346136" sldId="349"/>
    </pc:sldMkLst>
    <p188:txBody>
      <a:bodyPr/>
      <a:lstStyle/>
      <a:p>
        <a:r>
          <a:rPr lang="en-US"/>
          <a:t>MG:
I really enjoyed the slides especially with the examples. Also enjoyed the author’s creativity. This is one of the best PPT of the conference.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286F0-5D44-442A-89D7-9EA0829990CE}" type="datetimeFigureOut">
              <a:rPr lang="en-US" smtClean="0"/>
              <a:t>7/18/25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A928-C791-423D-8AB9-F59BCD590E35}" type="slidenum">
              <a:rPr lang="en-US" smtClean="0"/>
              <a:t>‹#›</a:t>
            </a:fld>
            <a:endParaRPr lang="en-US"/>
          </a:p>
        </p:txBody>
      </p:sp>
    </p:spTree>
    <p:extLst>
      <p:ext uri="{BB962C8B-B14F-4D97-AF65-F5344CB8AC3E}">
        <p14:creationId xmlns:p14="http://schemas.microsoft.com/office/powerpoint/2010/main" val="134415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3A928-C791-423D-8AB9-F59BCD590E35}" type="slidenum">
              <a:rPr lang="en-US" smtClean="0"/>
              <a:t>1</a:t>
            </a:fld>
            <a:endParaRPr lang="en-US" dirty="0"/>
          </a:p>
        </p:txBody>
      </p:sp>
    </p:spTree>
    <p:extLst>
      <p:ext uri="{BB962C8B-B14F-4D97-AF65-F5344CB8AC3E}">
        <p14:creationId xmlns:p14="http://schemas.microsoft.com/office/powerpoint/2010/main" val="1848217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8431A-DDA2-7DF5-B8BF-70026198D1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3D2E3-225A-7931-7891-98F56953DA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D3C7B-0A36-63DA-5960-9F9B4A5037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8B7B92-4693-2149-A988-6C72F4113B59}"/>
              </a:ext>
            </a:extLst>
          </p:cNvPr>
          <p:cNvSpPr>
            <a:spLocks noGrp="1"/>
          </p:cNvSpPr>
          <p:nvPr>
            <p:ph type="sldNum" sz="quarter" idx="5"/>
          </p:nvPr>
        </p:nvSpPr>
        <p:spPr/>
        <p:txBody>
          <a:bodyPr/>
          <a:lstStyle/>
          <a:p>
            <a:fld id="{1133A928-C791-423D-8AB9-F59BCD590E35}" type="slidenum">
              <a:rPr lang="en-US" smtClean="0"/>
              <a:t>14</a:t>
            </a:fld>
            <a:endParaRPr lang="en-US" dirty="0"/>
          </a:p>
        </p:txBody>
      </p:sp>
    </p:spTree>
    <p:extLst>
      <p:ext uri="{BB962C8B-B14F-4D97-AF65-F5344CB8AC3E}">
        <p14:creationId xmlns:p14="http://schemas.microsoft.com/office/powerpoint/2010/main" val="2002734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0D9D6-7748-5779-C345-1FAB15F1B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45034B-FC21-9584-406B-A4FB223F6B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F503F-C1A1-6C00-DC32-A50DB18AC4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98C004-3176-6DE3-3D99-3C1337BB58F6}"/>
              </a:ext>
            </a:extLst>
          </p:cNvPr>
          <p:cNvSpPr>
            <a:spLocks noGrp="1"/>
          </p:cNvSpPr>
          <p:nvPr>
            <p:ph type="sldNum" sz="quarter" idx="5"/>
          </p:nvPr>
        </p:nvSpPr>
        <p:spPr/>
        <p:txBody>
          <a:bodyPr/>
          <a:lstStyle/>
          <a:p>
            <a:fld id="{1133A928-C791-423D-8AB9-F59BCD590E35}" type="slidenum">
              <a:rPr lang="en-US" smtClean="0"/>
              <a:t>15</a:t>
            </a:fld>
            <a:endParaRPr lang="en-US" dirty="0"/>
          </a:p>
        </p:txBody>
      </p:sp>
    </p:spTree>
    <p:extLst>
      <p:ext uri="{BB962C8B-B14F-4D97-AF65-F5344CB8AC3E}">
        <p14:creationId xmlns:p14="http://schemas.microsoft.com/office/powerpoint/2010/main" val="2325720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85535-1E4A-3F89-B867-80A239B56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E5680-2C7C-1298-F706-C0833913B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85DFA8-12BD-1F7C-9C2C-1406BF8330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D7A727-F256-5096-E8C0-BB55050422BF}"/>
              </a:ext>
            </a:extLst>
          </p:cNvPr>
          <p:cNvSpPr>
            <a:spLocks noGrp="1"/>
          </p:cNvSpPr>
          <p:nvPr>
            <p:ph type="sldNum" sz="quarter" idx="5"/>
          </p:nvPr>
        </p:nvSpPr>
        <p:spPr/>
        <p:txBody>
          <a:bodyPr/>
          <a:lstStyle/>
          <a:p>
            <a:fld id="{1133A928-C791-423D-8AB9-F59BCD590E35}" type="slidenum">
              <a:rPr lang="en-US" smtClean="0"/>
              <a:t>17</a:t>
            </a:fld>
            <a:endParaRPr lang="en-US" dirty="0"/>
          </a:p>
        </p:txBody>
      </p:sp>
    </p:spTree>
    <p:extLst>
      <p:ext uri="{BB962C8B-B14F-4D97-AF65-F5344CB8AC3E}">
        <p14:creationId xmlns:p14="http://schemas.microsoft.com/office/powerpoint/2010/main" val="403279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EAE32-9B5E-7E9E-56D6-265ADEB94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96770B-190F-DF5D-E842-5CF3BF0783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8500DD-391E-97AD-69C9-505239776D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7B1E99-94AC-A596-D567-4674329F3B0C}"/>
              </a:ext>
            </a:extLst>
          </p:cNvPr>
          <p:cNvSpPr>
            <a:spLocks noGrp="1"/>
          </p:cNvSpPr>
          <p:nvPr>
            <p:ph type="sldNum" sz="quarter" idx="5"/>
          </p:nvPr>
        </p:nvSpPr>
        <p:spPr/>
        <p:txBody>
          <a:bodyPr/>
          <a:lstStyle/>
          <a:p>
            <a:fld id="{1133A928-C791-423D-8AB9-F59BCD590E35}" type="slidenum">
              <a:rPr lang="en-US" smtClean="0"/>
              <a:t>18</a:t>
            </a:fld>
            <a:endParaRPr lang="en-US" dirty="0"/>
          </a:p>
        </p:txBody>
      </p:sp>
    </p:spTree>
    <p:extLst>
      <p:ext uri="{BB962C8B-B14F-4D97-AF65-F5344CB8AC3E}">
        <p14:creationId xmlns:p14="http://schemas.microsoft.com/office/powerpoint/2010/main" val="1834018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03A58-C751-E37C-117A-C2154DF842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A3C39-34EF-6A8A-7372-C6272D36D0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8F90C8-1745-4918-AC39-F0F92B4767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BCDCF2-3AA1-550A-75A0-FDC283A516FF}"/>
              </a:ext>
            </a:extLst>
          </p:cNvPr>
          <p:cNvSpPr>
            <a:spLocks noGrp="1"/>
          </p:cNvSpPr>
          <p:nvPr>
            <p:ph type="sldNum" sz="quarter" idx="5"/>
          </p:nvPr>
        </p:nvSpPr>
        <p:spPr/>
        <p:txBody>
          <a:bodyPr/>
          <a:lstStyle/>
          <a:p>
            <a:fld id="{1133A928-C791-423D-8AB9-F59BCD590E35}" type="slidenum">
              <a:rPr lang="en-US" smtClean="0"/>
              <a:t>19</a:t>
            </a:fld>
            <a:endParaRPr lang="en-US" dirty="0"/>
          </a:p>
        </p:txBody>
      </p:sp>
    </p:spTree>
    <p:extLst>
      <p:ext uri="{BB962C8B-B14F-4D97-AF65-F5344CB8AC3E}">
        <p14:creationId xmlns:p14="http://schemas.microsoft.com/office/powerpoint/2010/main" val="3441872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56052-1F84-A643-9A7E-CF1914FD0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64199-F73F-9673-C2EF-DFBF17293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A7E8E-E034-37CB-C9AC-036D7A9A75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F35B26-C5FD-B318-69FD-E2A7A47A3841}"/>
              </a:ext>
            </a:extLst>
          </p:cNvPr>
          <p:cNvSpPr>
            <a:spLocks noGrp="1"/>
          </p:cNvSpPr>
          <p:nvPr>
            <p:ph type="sldNum" sz="quarter" idx="5"/>
          </p:nvPr>
        </p:nvSpPr>
        <p:spPr/>
        <p:txBody>
          <a:bodyPr/>
          <a:lstStyle/>
          <a:p>
            <a:fld id="{1133A928-C791-423D-8AB9-F59BCD590E35}" type="slidenum">
              <a:rPr lang="en-US" smtClean="0"/>
              <a:t>20</a:t>
            </a:fld>
            <a:endParaRPr lang="en-US" dirty="0"/>
          </a:p>
        </p:txBody>
      </p:sp>
    </p:spTree>
    <p:extLst>
      <p:ext uri="{BB962C8B-B14F-4D97-AF65-F5344CB8AC3E}">
        <p14:creationId xmlns:p14="http://schemas.microsoft.com/office/powerpoint/2010/main" val="2866796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26946-9234-BFBB-77D2-280857E11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E76A09-5125-6C7F-56A3-EE36412996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A4DD43-2D2F-EAB6-4C08-3EA1433CF3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4BDB2E-5295-C305-BFDE-31E9C86C57AA}"/>
              </a:ext>
            </a:extLst>
          </p:cNvPr>
          <p:cNvSpPr>
            <a:spLocks noGrp="1"/>
          </p:cNvSpPr>
          <p:nvPr>
            <p:ph type="sldNum" sz="quarter" idx="5"/>
          </p:nvPr>
        </p:nvSpPr>
        <p:spPr/>
        <p:txBody>
          <a:bodyPr/>
          <a:lstStyle/>
          <a:p>
            <a:fld id="{1133A928-C791-423D-8AB9-F59BCD590E35}" type="slidenum">
              <a:rPr lang="en-US" smtClean="0"/>
              <a:t>21</a:t>
            </a:fld>
            <a:endParaRPr lang="en-US" dirty="0"/>
          </a:p>
        </p:txBody>
      </p:sp>
    </p:spTree>
    <p:extLst>
      <p:ext uri="{BB962C8B-B14F-4D97-AF65-F5344CB8AC3E}">
        <p14:creationId xmlns:p14="http://schemas.microsoft.com/office/powerpoint/2010/main" val="3535716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3E2F0-9CEF-2A5D-5CF6-C0BCA9840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EC080B-B745-258E-62EA-94943DA78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68982C-58C8-3058-A900-0DFACA83C3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5CC0EA-E4AF-89BA-E8EE-1C582AE7B70D}"/>
              </a:ext>
            </a:extLst>
          </p:cNvPr>
          <p:cNvSpPr>
            <a:spLocks noGrp="1"/>
          </p:cNvSpPr>
          <p:nvPr>
            <p:ph type="sldNum" sz="quarter" idx="5"/>
          </p:nvPr>
        </p:nvSpPr>
        <p:spPr/>
        <p:txBody>
          <a:bodyPr/>
          <a:lstStyle/>
          <a:p>
            <a:fld id="{1133A928-C791-423D-8AB9-F59BCD590E35}" type="slidenum">
              <a:rPr lang="en-US" smtClean="0"/>
              <a:t>22</a:t>
            </a:fld>
            <a:endParaRPr lang="en-US" dirty="0"/>
          </a:p>
        </p:txBody>
      </p:sp>
    </p:spTree>
    <p:extLst>
      <p:ext uri="{BB962C8B-B14F-4D97-AF65-F5344CB8AC3E}">
        <p14:creationId xmlns:p14="http://schemas.microsoft.com/office/powerpoint/2010/main" val="1865368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7AF3D-ECA0-32AE-A084-6250C1C49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8F7E0-3B6E-877E-25A2-2DA343222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FE10E9-1C74-4D64-9A72-76A1BDD484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0E44AE-261A-4AC2-646F-D472393F65E6}"/>
              </a:ext>
            </a:extLst>
          </p:cNvPr>
          <p:cNvSpPr>
            <a:spLocks noGrp="1"/>
          </p:cNvSpPr>
          <p:nvPr>
            <p:ph type="sldNum" sz="quarter" idx="5"/>
          </p:nvPr>
        </p:nvSpPr>
        <p:spPr/>
        <p:txBody>
          <a:bodyPr/>
          <a:lstStyle/>
          <a:p>
            <a:fld id="{1133A928-C791-423D-8AB9-F59BCD590E35}" type="slidenum">
              <a:rPr lang="en-US" smtClean="0"/>
              <a:t>23</a:t>
            </a:fld>
            <a:endParaRPr lang="en-US" dirty="0"/>
          </a:p>
        </p:txBody>
      </p:sp>
    </p:spTree>
    <p:extLst>
      <p:ext uri="{BB962C8B-B14F-4D97-AF65-F5344CB8AC3E}">
        <p14:creationId xmlns:p14="http://schemas.microsoft.com/office/powerpoint/2010/main" val="2784982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1E807-35D3-9632-D86C-C7B88EF22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913DAF-7312-1A58-9569-5EF59DEEFD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BD8837-3EB1-ACE1-FAEF-13C0B46E04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968EAA-71C9-71DA-5D48-374165AA4783}"/>
              </a:ext>
            </a:extLst>
          </p:cNvPr>
          <p:cNvSpPr>
            <a:spLocks noGrp="1"/>
          </p:cNvSpPr>
          <p:nvPr>
            <p:ph type="sldNum" sz="quarter" idx="5"/>
          </p:nvPr>
        </p:nvSpPr>
        <p:spPr/>
        <p:txBody>
          <a:bodyPr/>
          <a:lstStyle/>
          <a:p>
            <a:fld id="{1133A928-C791-423D-8AB9-F59BCD590E35}" type="slidenum">
              <a:rPr lang="en-US" smtClean="0"/>
              <a:t>24</a:t>
            </a:fld>
            <a:endParaRPr lang="en-US" dirty="0"/>
          </a:p>
        </p:txBody>
      </p:sp>
    </p:spTree>
    <p:extLst>
      <p:ext uri="{BB962C8B-B14F-4D97-AF65-F5344CB8AC3E}">
        <p14:creationId xmlns:p14="http://schemas.microsoft.com/office/powerpoint/2010/main" val="3386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7CF84-7D22-98C9-CD1F-A7E42F911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DC22E-6750-9425-DD7A-AC636AC63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D3774-5C32-3EC6-C8F4-3D5C8AA970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40BA43-88C5-B71E-BEE8-FD5B98A9AE85}"/>
              </a:ext>
            </a:extLst>
          </p:cNvPr>
          <p:cNvSpPr>
            <a:spLocks noGrp="1"/>
          </p:cNvSpPr>
          <p:nvPr>
            <p:ph type="sldNum" sz="quarter" idx="5"/>
          </p:nvPr>
        </p:nvSpPr>
        <p:spPr/>
        <p:txBody>
          <a:bodyPr/>
          <a:lstStyle/>
          <a:p>
            <a:fld id="{1133A928-C791-423D-8AB9-F59BCD590E35}" type="slidenum">
              <a:rPr lang="en-US" smtClean="0"/>
              <a:t>2</a:t>
            </a:fld>
            <a:endParaRPr lang="en-US" dirty="0"/>
          </a:p>
        </p:txBody>
      </p:sp>
    </p:spTree>
    <p:extLst>
      <p:ext uri="{BB962C8B-B14F-4D97-AF65-F5344CB8AC3E}">
        <p14:creationId xmlns:p14="http://schemas.microsoft.com/office/powerpoint/2010/main" val="1052268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F48B7-6623-B7A9-F8B7-6A4972B010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AB5CD1-B9BD-3655-01CA-00820EAC6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DD24D-65FA-9383-C3C8-CB11BD6403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306D48-6428-9AC6-8C04-1CBC66A0E367}"/>
              </a:ext>
            </a:extLst>
          </p:cNvPr>
          <p:cNvSpPr>
            <a:spLocks noGrp="1"/>
          </p:cNvSpPr>
          <p:nvPr>
            <p:ph type="sldNum" sz="quarter" idx="5"/>
          </p:nvPr>
        </p:nvSpPr>
        <p:spPr/>
        <p:txBody>
          <a:bodyPr/>
          <a:lstStyle/>
          <a:p>
            <a:fld id="{1133A928-C791-423D-8AB9-F59BCD590E35}" type="slidenum">
              <a:rPr lang="en-US" smtClean="0"/>
              <a:t>25</a:t>
            </a:fld>
            <a:endParaRPr lang="en-US" dirty="0"/>
          </a:p>
        </p:txBody>
      </p:sp>
    </p:spTree>
    <p:extLst>
      <p:ext uri="{BB962C8B-B14F-4D97-AF65-F5344CB8AC3E}">
        <p14:creationId xmlns:p14="http://schemas.microsoft.com/office/powerpoint/2010/main" val="3818897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85CF3-D46F-AC5A-2BEA-C36154E4A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08743-4C2F-FF96-1E47-D31B5898C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69A56-25CE-D037-5F7A-70D6ADBD6C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091D66-76BC-C486-744F-E3853E4684F6}"/>
              </a:ext>
            </a:extLst>
          </p:cNvPr>
          <p:cNvSpPr>
            <a:spLocks noGrp="1"/>
          </p:cNvSpPr>
          <p:nvPr>
            <p:ph type="sldNum" sz="quarter" idx="5"/>
          </p:nvPr>
        </p:nvSpPr>
        <p:spPr/>
        <p:txBody>
          <a:bodyPr/>
          <a:lstStyle/>
          <a:p>
            <a:fld id="{1133A928-C791-423D-8AB9-F59BCD590E35}" type="slidenum">
              <a:rPr lang="en-US" smtClean="0"/>
              <a:t>26</a:t>
            </a:fld>
            <a:endParaRPr lang="en-US" dirty="0"/>
          </a:p>
        </p:txBody>
      </p:sp>
    </p:spTree>
    <p:extLst>
      <p:ext uri="{BB962C8B-B14F-4D97-AF65-F5344CB8AC3E}">
        <p14:creationId xmlns:p14="http://schemas.microsoft.com/office/powerpoint/2010/main" val="4079341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F4A41-01E8-6BAD-26D8-4AD94441E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00979-D5B4-C3E4-893C-C123949EC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5E9D74-EDDE-90E5-0E0A-6F7B3DDF51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05D816-1E0F-9F9C-6376-E8F917EE53D3}"/>
              </a:ext>
            </a:extLst>
          </p:cNvPr>
          <p:cNvSpPr>
            <a:spLocks noGrp="1"/>
          </p:cNvSpPr>
          <p:nvPr>
            <p:ph type="sldNum" sz="quarter" idx="5"/>
          </p:nvPr>
        </p:nvSpPr>
        <p:spPr/>
        <p:txBody>
          <a:bodyPr/>
          <a:lstStyle/>
          <a:p>
            <a:fld id="{1133A928-C791-423D-8AB9-F59BCD590E35}" type="slidenum">
              <a:rPr lang="en-US" smtClean="0"/>
              <a:t>30</a:t>
            </a:fld>
            <a:endParaRPr lang="en-US" dirty="0"/>
          </a:p>
        </p:txBody>
      </p:sp>
    </p:spTree>
    <p:extLst>
      <p:ext uri="{BB962C8B-B14F-4D97-AF65-F5344CB8AC3E}">
        <p14:creationId xmlns:p14="http://schemas.microsoft.com/office/powerpoint/2010/main" val="3743283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59923-89B1-DA3B-E19B-6F922B9DD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2D59FE-FEE3-44A6-58C8-0A4D46C39B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65BB5-C392-C2E4-040C-B05FEBC673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4167CA-B370-292C-48A8-EBD33D8B883F}"/>
              </a:ext>
            </a:extLst>
          </p:cNvPr>
          <p:cNvSpPr>
            <a:spLocks noGrp="1"/>
          </p:cNvSpPr>
          <p:nvPr>
            <p:ph type="sldNum" sz="quarter" idx="5"/>
          </p:nvPr>
        </p:nvSpPr>
        <p:spPr/>
        <p:txBody>
          <a:bodyPr/>
          <a:lstStyle/>
          <a:p>
            <a:fld id="{1133A928-C791-423D-8AB9-F59BCD590E35}" type="slidenum">
              <a:rPr lang="en-US" smtClean="0"/>
              <a:t>31</a:t>
            </a:fld>
            <a:endParaRPr lang="en-US" dirty="0"/>
          </a:p>
        </p:txBody>
      </p:sp>
    </p:spTree>
    <p:extLst>
      <p:ext uri="{BB962C8B-B14F-4D97-AF65-F5344CB8AC3E}">
        <p14:creationId xmlns:p14="http://schemas.microsoft.com/office/powerpoint/2010/main" val="4071291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95E5E-616A-1283-E92A-9B22BD97C6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65E24-9C82-F5E2-80F5-BC2A7C39FB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B2A4F-163E-C3BB-9F59-0993750728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3037B-BEEB-1F29-4B66-5B5E6A756DCA}"/>
              </a:ext>
            </a:extLst>
          </p:cNvPr>
          <p:cNvSpPr>
            <a:spLocks noGrp="1"/>
          </p:cNvSpPr>
          <p:nvPr>
            <p:ph type="sldNum" sz="quarter" idx="5"/>
          </p:nvPr>
        </p:nvSpPr>
        <p:spPr/>
        <p:txBody>
          <a:bodyPr/>
          <a:lstStyle/>
          <a:p>
            <a:fld id="{1133A928-C791-423D-8AB9-F59BCD590E35}" type="slidenum">
              <a:rPr lang="en-US" smtClean="0"/>
              <a:t>32</a:t>
            </a:fld>
            <a:endParaRPr lang="en-US" dirty="0"/>
          </a:p>
        </p:txBody>
      </p:sp>
    </p:spTree>
    <p:extLst>
      <p:ext uri="{BB962C8B-B14F-4D97-AF65-F5344CB8AC3E}">
        <p14:creationId xmlns:p14="http://schemas.microsoft.com/office/powerpoint/2010/main" val="623434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1481A-D4EF-922B-861B-B6F059DD2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01F0A-F93C-3A70-F39E-BE34508202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54332-7F3C-90E5-8897-54F729D3F1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68AA67-09DE-6F07-51A3-453EC6A6DB45}"/>
              </a:ext>
            </a:extLst>
          </p:cNvPr>
          <p:cNvSpPr>
            <a:spLocks noGrp="1"/>
          </p:cNvSpPr>
          <p:nvPr>
            <p:ph type="sldNum" sz="quarter" idx="5"/>
          </p:nvPr>
        </p:nvSpPr>
        <p:spPr/>
        <p:txBody>
          <a:bodyPr/>
          <a:lstStyle/>
          <a:p>
            <a:fld id="{1133A928-C791-423D-8AB9-F59BCD590E35}" type="slidenum">
              <a:rPr lang="en-US" smtClean="0"/>
              <a:t>33</a:t>
            </a:fld>
            <a:endParaRPr lang="en-US" dirty="0"/>
          </a:p>
        </p:txBody>
      </p:sp>
    </p:spTree>
    <p:extLst>
      <p:ext uri="{BB962C8B-B14F-4D97-AF65-F5344CB8AC3E}">
        <p14:creationId xmlns:p14="http://schemas.microsoft.com/office/powerpoint/2010/main" val="1164034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26F68-C4FB-332A-F8CA-AA19A73149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579CB-A4D4-3AAF-6D22-15C359CE3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CB43B-DB45-B557-6C13-6C63D0D999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FDC705-A69B-3C15-3E4B-0694F9ED6EAA}"/>
              </a:ext>
            </a:extLst>
          </p:cNvPr>
          <p:cNvSpPr>
            <a:spLocks noGrp="1"/>
          </p:cNvSpPr>
          <p:nvPr>
            <p:ph type="sldNum" sz="quarter" idx="5"/>
          </p:nvPr>
        </p:nvSpPr>
        <p:spPr/>
        <p:txBody>
          <a:bodyPr/>
          <a:lstStyle/>
          <a:p>
            <a:fld id="{1133A928-C791-423D-8AB9-F59BCD590E35}" type="slidenum">
              <a:rPr lang="en-US" smtClean="0"/>
              <a:t>34</a:t>
            </a:fld>
            <a:endParaRPr lang="en-US" dirty="0"/>
          </a:p>
        </p:txBody>
      </p:sp>
    </p:spTree>
    <p:extLst>
      <p:ext uri="{BB962C8B-B14F-4D97-AF65-F5344CB8AC3E}">
        <p14:creationId xmlns:p14="http://schemas.microsoft.com/office/powerpoint/2010/main" val="2469330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1E995-9BD0-D8D8-512E-66D7D18FA5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1E5B9-DD49-6E78-80BA-57886C933D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E1662-F581-FC17-31E0-64732514DC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8F2B5B-0037-A5A6-9F17-0CFAAA1626B3}"/>
              </a:ext>
            </a:extLst>
          </p:cNvPr>
          <p:cNvSpPr>
            <a:spLocks noGrp="1"/>
          </p:cNvSpPr>
          <p:nvPr>
            <p:ph type="sldNum" sz="quarter" idx="5"/>
          </p:nvPr>
        </p:nvSpPr>
        <p:spPr/>
        <p:txBody>
          <a:bodyPr/>
          <a:lstStyle/>
          <a:p>
            <a:fld id="{1133A928-C791-423D-8AB9-F59BCD590E35}" type="slidenum">
              <a:rPr lang="en-US" smtClean="0"/>
              <a:t>35</a:t>
            </a:fld>
            <a:endParaRPr lang="en-US" dirty="0"/>
          </a:p>
        </p:txBody>
      </p:sp>
    </p:spTree>
    <p:extLst>
      <p:ext uri="{BB962C8B-B14F-4D97-AF65-F5344CB8AC3E}">
        <p14:creationId xmlns:p14="http://schemas.microsoft.com/office/powerpoint/2010/main" val="1803908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3A928-C791-423D-8AB9-F59BCD590E35}" type="slidenum">
              <a:rPr lang="en-US" smtClean="0"/>
              <a:t>36</a:t>
            </a:fld>
            <a:endParaRPr lang="en-US" dirty="0"/>
          </a:p>
        </p:txBody>
      </p:sp>
    </p:spTree>
    <p:extLst>
      <p:ext uri="{BB962C8B-B14F-4D97-AF65-F5344CB8AC3E}">
        <p14:creationId xmlns:p14="http://schemas.microsoft.com/office/powerpoint/2010/main" val="283439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F2E94-B8D2-16E7-411F-B4BE41BC3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2C710-644C-D919-636D-B44FE25968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A15541-DB11-352D-DA96-72560B5135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020A57-0D8D-5F08-A2CF-322A862DAB6B}"/>
              </a:ext>
            </a:extLst>
          </p:cNvPr>
          <p:cNvSpPr>
            <a:spLocks noGrp="1"/>
          </p:cNvSpPr>
          <p:nvPr>
            <p:ph type="sldNum" sz="quarter" idx="5"/>
          </p:nvPr>
        </p:nvSpPr>
        <p:spPr/>
        <p:txBody>
          <a:bodyPr/>
          <a:lstStyle/>
          <a:p>
            <a:fld id="{1133A928-C791-423D-8AB9-F59BCD590E35}" type="slidenum">
              <a:rPr lang="en-US" smtClean="0"/>
              <a:t>37</a:t>
            </a:fld>
            <a:endParaRPr lang="en-US" dirty="0"/>
          </a:p>
        </p:txBody>
      </p:sp>
    </p:spTree>
    <p:extLst>
      <p:ext uri="{BB962C8B-B14F-4D97-AF65-F5344CB8AC3E}">
        <p14:creationId xmlns:p14="http://schemas.microsoft.com/office/powerpoint/2010/main" val="3341065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DFF55-ABA5-6CEB-A629-94C7F2B64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45612-AF3A-DEEE-72B3-F9BE2E619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00146-ABC2-84A6-4A65-19D79D9474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E53FD3-76F4-08F5-EC8C-0591A54F397C}"/>
              </a:ext>
            </a:extLst>
          </p:cNvPr>
          <p:cNvSpPr>
            <a:spLocks noGrp="1"/>
          </p:cNvSpPr>
          <p:nvPr>
            <p:ph type="sldNum" sz="quarter" idx="5"/>
          </p:nvPr>
        </p:nvSpPr>
        <p:spPr/>
        <p:txBody>
          <a:bodyPr/>
          <a:lstStyle/>
          <a:p>
            <a:fld id="{1133A928-C791-423D-8AB9-F59BCD590E35}" type="slidenum">
              <a:rPr lang="en-US" smtClean="0"/>
              <a:t>3</a:t>
            </a:fld>
            <a:endParaRPr lang="en-US" dirty="0"/>
          </a:p>
        </p:txBody>
      </p:sp>
    </p:spTree>
    <p:extLst>
      <p:ext uri="{BB962C8B-B14F-4D97-AF65-F5344CB8AC3E}">
        <p14:creationId xmlns:p14="http://schemas.microsoft.com/office/powerpoint/2010/main" val="1615365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586AF-D02D-9B57-A9EF-7AD6A3C57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70D44-4684-2A32-536D-9F45F85D3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503C4A-AC1F-2F9D-0C30-A37DE71967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E29413-342A-34AB-F137-C220400DEE81}"/>
              </a:ext>
            </a:extLst>
          </p:cNvPr>
          <p:cNvSpPr>
            <a:spLocks noGrp="1"/>
          </p:cNvSpPr>
          <p:nvPr>
            <p:ph type="sldNum" sz="quarter" idx="5"/>
          </p:nvPr>
        </p:nvSpPr>
        <p:spPr/>
        <p:txBody>
          <a:bodyPr/>
          <a:lstStyle/>
          <a:p>
            <a:fld id="{1133A928-C791-423D-8AB9-F59BCD590E35}" type="slidenum">
              <a:rPr lang="en-US" smtClean="0"/>
              <a:t>38</a:t>
            </a:fld>
            <a:endParaRPr lang="en-US" dirty="0"/>
          </a:p>
        </p:txBody>
      </p:sp>
    </p:spTree>
    <p:extLst>
      <p:ext uri="{BB962C8B-B14F-4D97-AF65-F5344CB8AC3E}">
        <p14:creationId xmlns:p14="http://schemas.microsoft.com/office/powerpoint/2010/main" val="180811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3A928-C791-423D-8AB9-F59BCD590E35}" type="slidenum">
              <a:rPr lang="en-US" smtClean="0"/>
              <a:t>4</a:t>
            </a:fld>
            <a:endParaRPr lang="en-US" dirty="0"/>
          </a:p>
        </p:txBody>
      </p:sp>
    </p:spTree>
    <p:extLst>
      <p:ext uri="{BB962C8B-B14F-4D97-AF65-F5344CB8AC3E}">
        <p14:creationId xmlns:p14="http://schemas.microsoft.com/office/powerpoint/2010/main" val="3424553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4EB84-36E0-09C7-F9A2-0F9501E8D6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CF555B-72F5-4C3B-1742-DD9E84B11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BB868-1FB4-9B6B-18EF-4D3E94DE59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BA0FDB-0EEC-30E9-A496-11661CABF014}"/>
              </a:ext>
            </a:extLst>
          </p:cNvPr>
          <p:cNvSpPr>
            <a:spLocks noGrp="1"/>
          </p:cNvSpPr>
          <p:nvPr>
            <p:ph type="sldNum" sz="quarter" idx="5"/>
          </p:nvPr>
        </p:nvSpPr>
        <p:spPr/>
        <p:txBody>
          <a:bodyPr/>
          <a:lstStyle/>
          <a:p>
            <a:fld id="{1133A928-C791-423D-8AB9-F59BCD590E35}" type="slidenum">
              <a:rPr lang="en-US" smtClean="0"/>
              <a:t>6</a:t>
            </a:fld>
            <a:endParaRPr lang="en-US" dirty="0"/>
          </a:p>
        </p:txBody>
      </p:sp>
    </p:spTree>
    <p:extLst>
      <p:ext uri="{BB962C8B-B14F-4D97-AF65-F5344CB8AC3E}">
        <p14:creationId xmlns:p14="http://schemas.microsoft.com/office/powerpoint/2010/main" val="3674055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DFE7D-8668-B9FC-0A96-3835CD0D7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747CC-5D13-26F6-6105-9E89092B6F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0D659-6AD5-2736-8906-D2068DF698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0E5456-B15F-E126-C483-B12BFC664ECB}"/>
              </a:ext>
            </a:extLst>
          </p:cNvPr>
          <p:cNvSpPr>
            <a:spLocks noGrp="1"/>
          </p:cNvSpPr>
          <p:nvPr>
            <p:ph type="sldNum" sz="quarter" idx="5"/>
          </p:nvPr>
        </p:nvSpPr>
        <p:spPr/>
        <p:txBody>
          <a:bodyPr/>
          <a:lstStyle/>
          <a:p>
            <a:fld id="{1133A928-C791-423D-8AB9-F59BCD590E35}" type="slidenum">
              <a:rPr lang="en-US" smtClean="0"/>
              <a:t>7</a:t>
            </a:fld>
            <a:endParaRPr lang="en-US" dirty="0"/>
          </a:p>
        </p:txBody>
      </p:sp>
    </p:spTree>
    <p:extLst>
      <p:ext uri="{BB962C8B-B14F-4D97-AF65-F5344CB8AC3E}">
        <p14:creationId xmlns:p14="http://schemas.microsoft.com/office/powerpoint/2010/main" val="154607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F7E05-CEAC-6038-A0FC-AFFCC05079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E19BC-643D-EF25-9EB1-248F1C1DB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EB4A0-9176-E836-2F5D-8B09C361A0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1F3F9B-007F-ABFB-771A-C5645B2668E9}"/>
              </a:ext>
            </a:extLst>
          </p:cNvPr>
          <p:cNvSpPr>
            <a:spLocks noGrp="1"/>
          </p:cNvSpPr>
          <p:nvPr>
            <p:ph type="sldNum" sz="quarter" idx="5"/>
          </p:nvPr>
        </p:nvSpPr>
        <p:spPr/>
        <p:txBody>
          <a:bodyPr/>
          <a:lstStyle/>
          <a:p>
            <a:fld id="{1133A928-C791-423D-8AB9-F59BCD590E35}" type="slidenum">
              <a:rPr lang="en-US" smtClean="0"/>
              <a:t>8</a:t>
            </a:fld>
            <a:endParaRPr lang="en-US" dirty="0"/>
          </a:p>
        </p:txBody>
      </p:sp>
    </p:spTree>
    <p:extLst>
      <p:ext uri="{BB962C8B-B14F-4D97-AF65-F5344CB8AC3E}">
        <p14:creationId xmlns:p14="http://schemas.microsoft.com/office/powerpoint/2010/main" val="2718308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51A20-64D0-759F-63CC-68B6CFF9BF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E865A-2C19-28D5-6E69-D08C109052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6B37C-D772-5BD8-5FF7-39A6E6FB6A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F868B6-BA87-1955-9C2B-DAFECF80E3C6}"/>
              </a:ext>
            </a:extLst>
          </p:cNvPr>
          <p:cNvSpPr>
            <a:spLocks noGrp="1"/>
          </p:cNvSpPr>
          <p:nvPr>
            <p:ph type="sldNum" sz="quarter" idx="5"/>
          </p:nvPr>
        </p:nvSpPr>
        <p:spPr/>
        <p:txBody>
          <a:bodyPr/>
          <a:lstStyle/>
          <a:p>
            <a:fld id="{1133A928-C791-423D-8AB9-F59BCD590E35}" type="slidenum">
              <a:rPr lang="en-US" smtClean="0"/>
              <a:t>12</a:t>
            </a:fld>
            <a:endParaRPr lang="en-US" dirty="0"/>
          </a:p>
        </p:txBody>
      </p:sp>
    </p:spTree>
    <p:extLst>
      <p:ext uri="{BB962C8B-B14F-4D97-AF65-F5344CB8AC3E}">
        <p14:creationId xmlns:p14="http://schemas.microsoft.com/office/powerpoint/2010/main" val="24286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BE7FC-E55C-DC9D-FF33-07DD21C56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DDD1ED-09D8-C0D3-AC44-B7FA9445B4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38CEC-E854-98C2-CC23-AF026B2612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618424-2B17-2C8F-EDB0-DB162AABCD82}"/>
              </a:ext>
            </a:extLst>
          </p:cNvPr>
          <p:cNvSpPr>
            <a:spLocks noGrp="1"/>
          </p:cNvSpPr>
          <p:nvPr>
            <p:ph type="sldNum" sz="quarter" idx="5"/>
          </p:nvPr>
        </p:nvSpPr>
        <p:spPr/>
        <p:txBody>
          <a:bodyPr/>
          <a:lstStyle/>
          <a:p>
            <a:fld id="{1133A928-C791-423D-8AB9-F59BCD590E35}" type="slidenum">
              <a:rPr lang="en-US" smtClean="0"/>
              <a:t>13</a:t>
            </a:fld>
            <a:endParaRPr lang="en-US" dirty="0"/>
          </a:p>
        </p:txBody>
      </p:sp>
    </p:spTree>
    <p:extLst>
      <p:ext uri="{BB962C8B-B14F-4D97-AF65-F5344CB8AC3E}">
        <p14:creationId xmlns:p14="http://schemas.microsoft.com/office/powerpoint/2010/main" val="260857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54_CFE2295F.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4F_E4CA3C3B.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53_642B0E73.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microsoft.com/office/2018/10/relationships/comments" Target="../comments/modernComment_134_239FE69B.xml"/><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microsoft.com/office/2018/10/relationships/comments" Target="../comments/modernComment_13A_B7E4981B.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microsoft.com/office/2018/10/relationships/comments" Target="../comments/modernComment_157_43C61168.xm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www.autonocast.com/blog/2020/3/27/181-stefan-seltz-axmacher-on-the-end-of-starsky-and-the-future-of-autonomy" TargetMode="External"/><Relationship Id="rId5" Type="http://schemas.openxmlformats.org/officeDocument/2006/relationships/hyperlink" Target="https://medium.com/starsky-robotics-blog/the-end-of-starsky-robotics-acb8a6a8a5f5" TargetMode="External"/><Relationship Id="rId4" Type="http://schemas.openxmlformats.org/officeDocument/2006/relationships/image" Target="../media/image30.svg"/></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starsky-robotics-blog/the-end-of-starsky-robotics-acb8a6a8a5f5"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hyperlink" Target="http://www.autonocast.com/blog/2020/3/27/181-stefan-seltz-axmacher-on-the-end-of-starsky-and-the-future-of-autonomy" TargetMode="External"/></Relationships>
</file>

<file path=ppt/slides/_rels/slide26.xml.rels><?xml version="1.0" encoding="UTF-8" standalone="yes"?>
<Relationships xmlns="http://schemas.openxmlformats.org/package/2006/relationships"><Relationship Id="rId3" Type="http://schemas.microsoft.com/office/2018/10/relationships/comments" Target="../comments/modernComment_15A_A406A9FD.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5B_22D51F99.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microsoft.com/office/2018/10/relationships/comments" Target="../comments/modernComment_131_883866C7.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apps.dtic.mil/docs/citations/ADA091073"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microsoft.com/office/2018/10/relationships/comments" Target="../comments/modernComment_13D_6B1A6E0B.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creativecommons.org/licenses/by/3.0/" TargetMode="External"/><Relationship Id="rId5" Type="http://schemas.openxmlformats.org/officeDocument/2006/relationships/hyperlink" Target="https://www.flickr.com/photos/tjt195/2540483543" TargetMode="Externa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microsoft.com/office/2018/10/relationships/comments" Target="../comments/modernComment_13F_30F744B5.xm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microsoft.com/office/2018/10/relationships/comments" Target="../comments/modernComment_140_2F5672C5.xm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microsoft.com/office/2018/10/relationships/comments" Target="../comments/modernComment_141_FA82F9E1.xm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microsoft.com/office/2018/10/relationships/comments" Target="../comments/modernComment_142_1F260008.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3" Type="http://schemas.microsoft.com/office/2018/10/relationships/comments" Target="../comments/modernComment_143_90CDCFFA.xm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8/10/relationships/comments" Target="../comments/modernComment_11C_0.xml"/><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5D_AFF93A18.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microsoft.com/office/2018/10/relationships/comments" Target="../comments/modernComment_135_D29543F4.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microsoft.com/office/2018/10/relationships/comments" Target="../comments/modernComment_14C_E713A1DC.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l="-29718" t="-66107" r="-27809" b="-85571"/>
            </a:stretch>
          </a:blipFill>
        </p:spPr>
        <p:txBody>
          <a:bodyPr/>
          <a:lstStyle/>
          <a:p>
            <a:endParaRPr lang="en-US" dirty="0"/>
          </a:p>
        </p:txBody>
      </p:sp>
      <p:sp>
        <p:nvSpPr>
          <p:cNvPr id="11" name="Freeform 11"/>
          <p:cNvSpPr/>
          <p:nvPr/>
        </p:nvSpPr>
        <p:spPr>
          <a:xfrm>
            <a:off x="972949" y="802867"/>
            <a:ext cx="4210171" cy="863085"/>
          </a:xfrm>
          <a:custGeom>
            <a:avLst/>
            <a:gdLst/>
            <a:ahLst/>
            <a:cxnLst/>
            <a:rect l="l" t="t" r="r" b="b"/>
            <a:pathLst>
              <a:path w="4210171" h="863085">
                <a:moveTo>
                  <a:pt x="0" y="0"/>
                </a:moveTo>
                <a:lnTo>
                  <a:pt x="4210172" y="0"/>
                </a:lnTo>
                <a:lnTo>
                  <a:pt x="4210172" y="863085"/>
                </a:lnTo>
                <a:lnTo>
                  <a:pt x="0" y="8630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2" name="TextBox 12"/>
          <p:cNvSpPr txBox="1"/>
          <p:nvPr/>
        </p:nvSpPr>
        <p:spPr>
          <a:xfrm>
            <a:off x="972949" y="2061547"/>
            <a:ext cx="16114333" cy="1169551"/>
          </a:xfrm>
          <a:prstGeom prst="rect">
            <a:avLst/>
          </a:prstGeom>
        </p:spPr>
        <p:txBody>
          <a:bodyPr lIns="0" tIns="0" rIns="0" bIns="0" rtlCol="0" anchor="t">
            <a:spAutoFit/>
          </a:bodyPr>
          <a:lstStyle/>
          <a:p>
            <a:pPr>
              <a:buNone/>
            </a:pPr>
            <a:r>
              <a:rPr lang="en-US" sz="2800" b="1" dirty="0">
                <a:solidFill>
                  <a:schemeClr val="bg1"/>
                </a:solidFill>
                <a:latin typeface="Outfit" panose="020B0604020202020204" charset="0"/>
              </a:rPr>
              <a:t>How to Use This Deck for Your Session</a:t>
            </a:r>
            <a:endParaRPr lang="en-US" sz="2800" dirty="0">
              <a:solidFill>
                <a:schemeClr val="bg1"/>
              </a:solidFill>
              <a:latin typeface="Outfit" panose="020B0604020202020204" charset="0"/>
            </a:endParaRPr>
          </a:p>
          <a:p>
            <a:r>
              <a:rPr lang="en-US" sz="2400" dirty="0">
                <a:solidFill>
                  <a:schemeClr val="bg1"/>
                </a:solidFill>
                <a:latin typeface="Outfit" panose="020B0604020202020204" charset="0"/>
              </a:rPr>
              <a:t>Welcome to the Packt ML Summit 2025! This template is designed to help you deliver a high-impact, well-paced session. Feel free to duplicate, remove, or reorder slides based on your talk format.</a:t>
            </a:r>
          </a:p>
        </p:txBody>
      </p:sp>
      <p:sp>
        <p:nvSpPr>
          <p:cNvPr id="15" name="TextBox 15"/>
          <p:cNvSpPr txBox="1"/>
          <p:nvPr/>
        </p:nvSpPr>
        <p:spPr>
          <a:xfrm>
            <a:off x="1395703" y="856585"/>
            <a:ext cx="3364665" cy="679450"/>
          </a:xfrm>
          <a:prstGeom prst="rect">
            <a:avLst/>
          </a:prstGeom>
        </p:spPr>
        <p:txBody>
          <a:bodyPr lIns="0" tIns="0" rIns="0" bIns="0" rtlCol="0" anchor="t">
            <a:spAutoFit/>
          </a:bodyPr>
          <a:lstStyle/>
          <a:p>
            <a:pPr marL="0" lvl="0" indent="0" algn="l">
              <a:lnSpc>
                <a:spcPts val="5599"/>
              </a:lnSpc>
              <a:spcBef>
                <a:spcPct val="0"/>
              </a:spcBef>
            </a:pPr>
            <a:r>
              <a:rPr lang="en-US" sz="3999" dirty="0">
                <a:solidFill>
                  <a:srgbClr val="000000"/>
                </a:solidFill>
                <a:latin typeface="Outfit"/>
                <a:ea typeface="Outfit"/>
                <a:cs typeface="Outfit"/>
                <a:sym typeface="Outfit"/>
              </a:rPr>
              <a:t>GUIDELINES</a:t>
            </a:r>
          </a:p>
        </p:txBody>
      </p:sp>
      <p:sp>
        <p:nvSpPr>
          <p:cNvPr id="18" name="TextBox 12">
            <a:extLst>
              <a:ext uri="{FF2B5EF4-FFF2-40B4-BE49-F238E27FC236}">
                <a16:creationId xmlns:a16="http://schemas.microsoft.com/office/drawing/2014/main" id="{159A54E2-DC10-9404-127C-6D2277623622}"/>
              </a:ext>
            </a:extLst>
          </p:cNvPr>
          <p:cNvSpPr txBox="1"/>
          <p:nvPr/>
        </p:nvSpPr>
        <p:spPr>
          <a:xfrm>
            <a:off x="997530" y="4076700"/>
            <a:ext cx="4943697" cy="3205365"/>
          </a:xfrm>
          <a:prstGeom prst="rect">
            <a:avLst/>
          </a:prstGeom>
        </p:spPr>
        <p:txBody>
          <a:bodyPr lIns="0" tIns="0" rIns="0" bIns="0" rtlCol="0" anchor="t">
            <a:spAutoFit/>
          </a:bodyPr>
          <a:lstStyle/>
          <a:p>
            <a:pPr algn="l">
              <a:lnSpc>
                <a:spcPts val="2800"/>
              </a:lnSpc>
            </a:pPr>
            <a:r>
              <a:rPr lang="en-US" sz="2000" b="1" dirty="0">
                <a:solidFill>
                  <a:srgbClr val="00CD8F"/>
                </a:solidFill>
                <a:latin typeface="Outfit Bold"/>
                <a:ea typeface="Outfit Bold"/>
                <a:cs typeface="Outfit Bold"/>
                <a:sym typeface="Outfit Bold"/>
              </a:rPr>
              <a:t>REQUIRED SLIDES</a:t>
            </a:r>
          </a:p>
          <a:p>
            <a:pPr marL="457200" indent="-457200" algn="l">
              <a:lnSpc>
                <a:spcPts val="2800"/>
              </a:lnSpc>
              <a:buFont typeface="+mj-lt"/>
              <a:buAutoNum type="arabicPeriod"/>
            </a:pPr>
            <a:r>
              <a:rPr lang="en-US" sz="2000" dirty="0">
                <a:solidFill>
                  <a:schemeClr val="bg1"/>
                </a:solidFill>
                <a:latin typeface="Outfit Bold"/>
                <a:ea typeface="Outfit Bold"/>
                <a:cs typeface="Outfit Bold"/>
                <a:sym typeface="Outfit Bold"/>
              </a:rPr>
              <a:t>STARTING NOW: </a:t>
            </a:r>
            <a:r>
              <a:rPr lang="en-US" sz="2000" dirty="0">
                <a:solidFill>
                  <a:schemeClr val="bg1"/>
                </a:solidFill>
                <a:latin typeface="Outfit" panose="020B0604020202020204" charset="0"/>
                <a:ea typeface="Outfit Bold"/>
                <a:cs typeface="Outfit Bold"/>
                <a:sym typeface="Outfit Bold"/>
              </a:rPr>
              <a:t>This will go on the waiting screen for ~30-60 seconds before you go LIVE.</a:t>
            </a:r>
          </a:p>
          <a:p>
            <a:pPr marL="457200" indent="-457200" algn="l">
              <a:lnSpc>
                <a:spcPts val="2800"/>
              </a:lnSpc>
              <a:buFont typeface="+mj-lt"/>
              <a:buAutoNum type="arabicPeriod"/>
            </a:pPr>
            <a:r>
              <a:rPr lang="en-US" sz="2000" dirty="0">
                <a:solidFill>
                  <a:schemeClr val="bg1"/>
                </a:solidFill>
                <a:latin typeface="Outfit Bold"/>
                <a:ea typeface="Outfit Bold"/>
                <a:cs typeface="Outfit Bold"/>
                <a:sym typeface="Outfit Bold"/>
              </a:rPr>
              <a:t> Session TITLE</a:t>
            </a:r>
          </a:p>
          <a:p>
            <a:pPr marL="457200" indent="-457200" algn="l">
              <a:lnSpc>
                <a:spcPts val="2800"/>
              </a:lnSpc>
              <a:buFont typeface="+mj-lt"/>
              <a:buAutoNum type="arabicPeriod"/>
            </a:pPr>
            <a:r>
              <a:rPr lang="en-US" sz="2000" dirty="0">
                <a:solidFill>
                  <a:schemeClr val="bg1"/>
                </a:solidFill>
                <a:latin typeface="Outfit Bold"/>
                <a:ea typeface="Outfit Bold"/>
                <a:cs typeface="Outfit Bold"/>
                <a:sym typeface="Outfit Bold"/>
              </a:rPr>
              <a:t>About The Speaker</a:t>
            </a:r>
          </a:p>
          <a:p>
            <a:pPr marL="457200" indent="-457200" algn="l">
              <a:lnSpc>
                <a:spcPts val="2800"/>
              </a:lnSpc>
              <a:buFont typeface="+mj-lt"/>
              <a:buAutoNum type="arabicPeriod"/>
            </a:pPr>
            <a:r>
              <a:rPr lang="en-US" sz="2000" dirty="0">
                <a:solidFill>
                  <a:schemeClr val="bg1"/>
                </a:solidFill>
                <a:latin typeface="Outfit Bold"/>
                <a:ea typeface="Outfit Bold"/>
                <a:cs typeface="Outfit Bold"/>
                <a:sym typeface="Outfit Bold"/>
              </a:rPr>
              <a:t> Agenda</a:t>
            </a:r>
          </a:p>
          <a:p>
            <a:pPr marL="457200" indent="-457200" algn="l">
              <a:lnSpc>
                <a:spcPts val="2800"/>
              </a:lnSpc>
              <a:buFont typeface="+mj-lt"/>
              <a:buAutoNum type="arabicPeriod"/>
            </a:pPr>
            <a:r>
              <a:rPr lang="en-US" sz="2000" dirty="0">
                <a:solidFill>
                  <a:schemeClr val="bg1"/>
                </a:solidFill>
                <a:latin typeface="Outfit Bold"/>
                <a:ea typeface="Outfit Bold"/>
                <a:cs typeface="Outfit Bold"/>
                <a:sym typeface="Outfit Bold"/>
              </a:rPr>
              <a:t> Content Slides</a:t>
            </a:r>
          </a:p>
          <a:p>
            <a:pPr marL="457200" indent="-457200" algn="l">
              <a:lnSpc>
                <a:spcPts val="2800"/>
              </a:lnSpc>
              <a:buFont typeface="+mj-lt"/>
              <a:buAutoNum type="arabicPeriod"/>
            </a:pPr>
            <a:r>
              <a:rPr lang="en-US" sz="2000" dirty="0">
                <a:solidFill>
                  <a:schemeClr val="bg1"/>
                </a:solidFill>
                <a:latin typeface="Outfit Bold"/>
                <a:ea typeface="Outfit Bold"/>
                <a:cs typeface="Outfit Bold"/>
                <a:sym typeface="Outfit Bold"/>
              </a:rPr>
              <a:t> Thank You</a:t>
            </a:r>
          </a:p>
        </p:txBody>
      </p:sp>
      <p:sp>
        <p:nvSpPr>
          <p:cNvPr id="21" name="TextBox 12">
            <a:extLst>
              <a:ext uri="{FF2B5EF4-FFF2-40B4-BE49-F238E27FC236}">
                <a16:creationId xmlns:a16="http://schemas.microsoft.com/office/drawing/2014/main" id="{0EAC8295-B655-790B-793E-224970EE414A}"/>
              </a:ext>
            </a:extLst>
          </p:cNvPr>
          <p:cNvSpPr txBox="1"/>
          <p:nvPr/>
        </p:nvSpPr>
        <p:spPr>
          <a:xfrm>
            <a:off x="6688282" y="4092677"/>
            <a:ext cx="5216235" cy="3205365"/>
          </a:xfrm>
          <a:prstGeom prst="rect">
            <a:avLst/>
          </a:prstGeom>
        </p:spPr>
        <p:txBody>
          <a:bodyPr wrap="square" lIns="0" tIns="0" rIns="0" bIns="0" rtlCol="0" anchor="t">
            <a:spAutoFit/>
          </a:bodyPr>
          <a:lstStyle/>
          <a:p>
            <a:pPr algn="l">
              <a:lnSpc>
                <a:spcPts val="2800"/>
              </a:lnSpc>
            </a:pPr>
            <a:r>
              <a:rPr lang="en-US" sz="2000" b="1" dirty="0">
                <a:solidFill>
                  <a:srgbClr val="00CD8F"/>
                </a:solidFill>
                <a:latin typeface="Outfit Bold"/>
                <a:ea typeface="Outfit Bold"/>
                <a:cs typeface="Outfit Bold"/>
                <a:sym typeface="Outfit Bold"/>
              </a:rPr>
              <a:t>OPTIONAL SLIDES</a:t>
            </a:r>
          </a:p>
          <a:p>
            <a:pPr marL="457200" indent="-457200" algn="l">
              <a:lnSpc>
                <a:spcPts val="2800"/>
              </a:lnSpc>
              <a:buFont typeface="+mj-lt"/>
              <a:buAutoNum type="arabicPeriod"/>
            </a:pPr>
            <a:r>
              <a:rPr lang="en-US" sz="2000" b="1" dirty="0">
                <a:solidFill>
                  <a:schemeClr val="bg1"/>
                </a:solidFill>
                <a:latin typeface="Outfit" panose="020B0604020202020204" charset="0"/>
              </a:rPr>
              <a:t>Code snippets / architecture diagrams</a:t>
            </a:r>
          </a:p>
          <a:p>
            <a:pPr marL="457200" indent="-457200" algn="l">
              <a:lnSpc>
                <a:spcPts val="2800"/>
              </a:lnSpc>
              <a:buFont typeface="+mj-lt"/>
              <a:buAutoNum type="arabicPeriod"/>
            </a:pPr>
            <a:r>
              <a:rPr lang="en-US" sz="2000" dirty="0">
                <a:solidFill>
                  <a:schemeClr val="bg1"/>
                </a:solidFill>
                <a:latin typeface="Outfit Bold"/>
                <a:ea typeface="Outfit Bold"/>
                <a:cs typeface="Outfit Bold"/>
                <a:sym typeface="Outfit Bold"/>
              </a:rPr>
              <a:t> Case Studies or example walkthroughs</a:t>
            </a:r>
          </a:p>
          <a:p>
            <a:pPr marL="457200" indent="-457200" algn="l">
              <a:lnSpc>
                <a:spcPts val="2800"/>
              </a:lnSpc>
              <a:buFont typeface="+mj-lt"/>
              <a:buAutoNum type="arabicPeriod"/>
            </a:pPr>
            <a:r>
              <a:rPr lang="en-US" sz="2000" dirty="0">
                <a:solidFill>
                  <a:schemeClr val="bg1"/>
                </a:solidFill>
                <a:latin typeface="Outfit Bold"/>
                <a:ea typeface="Outfit Bold"/>
                <a:cs typeface="Outfit Bold"/>
                <a:sym typeface="Outfit Bold"/>
              </a:rPr>
              <a:t>Session TITLE</a:t>
            </a:r>
          </a:p>
          <a:p>
            <a:pPr marL="457200" indent="-457200" algn="l">
              <a:lnSpc>
                <a:spcPts val="2800"/>
              </a:lnSpc>
              <a:buFont typeface="+mj-lt"/>
              <a:buAutoNum type="arabicPeriod"/>
            </a:pPr>
            <a:r>
              <a:rPr lang="en-US" sz="2000" dirty="0">
                <a:solidFill>
                  <a:schemeClr val="bg1"/>
                </a:solidFill>
                <a:latin typeface="Outfit Bold"/>
                <a:ea typeface="Outfit Bold"/>
                <a:cs typeface="Outfit Bold"/>
                <a:sym typeface="Outfit Bold"/>
              </a:rPr>
              <a:t>Audience Poll: </a:t>
            </a:r>
            <a:r>
              <a:rPr lang="en-US" sz="2000" dirty="0">
                <a:solidFill>
                  <a:schemeClr val="bg1"/>
                </a:solidFill>
                <a:latin typeface="Outfit" panose="020B0604020202020204" charset="0"/>
                <a:ea typeface="Outfit Bold"/>
                <a:cs typeface="Outfit Bold"/>
                <a:sym typeface="Outfit Bold"/>
              </a:rPr>
              <a:t>We can automate the poll via the platform and obtain real time results as users take the poll. Good prop to engage. </a:t>
            </a:r>
          </a:p>
          <a:p>
            <a:pPr marL="457200" indent="-457200" algn="l">
              <a:lnSpc>
                <a:spcPts val="2800"/>
              </a:lnSpc>
              <a:buFont typeface="+mj-lt"/>
              <a:buAutoNum type="arabicPeriod"/>
            </a:pPr>
            <a:r>
              <a:rPr lang="en-US" sz="2000" dirty="0">
                <a:solidFill>
                  <a:schemeClr val="bg1"/>
                </a:solidFill>
                <a:latin typeface="Outfit Bold"/>
                <a:ea typeface="Outfit Bold"/>
                <a:cs typeface="Outfit Bold"/>
                <a:sym typeface="Outfit Bold"/>
              </a:rPr>
              <a:t>Resources</a:t>
            </a:r>
          </a:p>
        </p:txBody>
      </p:sp>
      <p:sp>
        <p:nvSpPr>
          <p:cNvPr id="23" name="TextBox 12">
            <a:extLst>
              <a:ext uri="{FF2B5EF4-FFF2-40B4-BE49-F238E27FC236}">
                <a16:creationId xmlns:a16="http://schemas.microsoft.com/office/drawing/2014/main" id="{2AF07FC8-684F-ADAD-110D-2614FCAF6E20}"/>
              </a:ext>
            </a:extLst>
          </p:cNvPr>
          <p:cNvSpPr txBox="1"/>
          <p:nvPr/>
        </p:nvSpPr>
        <p:spPr>
          <a:xfrm>
            <a:off x="12752179" y="4092677"/>
            <a:ext cx="4943697" cy="2846292"/>
          </a:xfrm>
          <a:prstGeom prst="rect">
            <a:avLst/>
          </a:prstGeom>
        </p:spPr>
        <p:txBody>
          <a:bodyPr lIns="0" tIns="0" rIns="0" bIns="0" rtlCol="0" anchor="t">
            <a:spAutoFit/>
          </a:bodyPr>
          <a:lstStyle/>
          <a:p>
            <a:pPr algn="l">
              <a:lnSpc>
                <a:spcPts val="2800"/>
              </a:lnSpc>
            </a:pPr>
            <a:r>
              <a:rPr lang="en-US" sz="2000" b="1" dirty="0">
                <a:solidFill>
                  <a:srgbClr val="00CD8F"/>
                </a:solidFill>
                <a:latin typeface="Outfit Bold"/>
                <a:ea typeface="Outfit Bold"/>
                <a:cs typeface="Outfit Bold"/>
                <a:sym typeface="Outfit Bold"/>
              </a:rPr>
              <a:t>FORMAT SPECIFIC</a:t>
            </a:r>
            <a:endParaRPr lang="en-US" sz="2000" b="1" dirty="0">
              <a:solidFill>
                <a:schemeClr val="bg1"/>
              </a:solidFill>
              <a:latin typeface="Outfit Bold"/>
              <a:ea typeface="Outfit Bold"/>
              <a:cs typeface="Outfit Bold"/>
              <a:sym typeface="Outfit Bold"/>
            </a:endParaRPr>
          </a:p>
          <a:p>
            <a:pPr marL="457200" indent="-457200" algn="l">
              <a:lnSpc>
                <a:spcPts val="2800"/>
              </a:lnSpc>
              <a:buFont typeface="+mj-lt"/>
              <a:buAutoNum type="arabicPeriod"/>
            </a:pPr>
            <a:r>
              <a:rPr lang="en-US" sz="2000" b="1" dirty="0">
                <a:solidFill>
                  <a:schemeClr val="bg1"/>
                </a:solidFill>
              </a:rPr>
              <a:t>Power Talk (30 min)</a:t>
            </a:r>
            <a:r>
              <a:rPr lang="en-US" sz="2000" dirty="0">
                <a:solidFill>
                  <a:schemeClr val="bg1"/>
                </a:solidFill>
              </a:rPr>
              <a:t>: Focus on content + clear takeaways</a:t>
            </a:r>
          </a:p>
          <a:p>
            <a:pPr marL="457200" indent="-457200" algn="l">
              <a:lnSpc>
                <a:spcPts val="2800"/>
              </a:lnSpc>
              <a:buFont typeface="+mj-lt"/>
              <a:buAutoNum type="arabicPeriod"/>
            </a:pPr>
            <a:r>
              <a:rPr lang="en-US" sz="2000" b="1" dirty="0">
                <a:solidFill>
                  <a:schemeClr val="bg1"/>
                </a:solidFill>
              </a:rPr>
              <a:t>Tech Talk (45 min)</a:t>
            </a:r>
            <a:r>
              <a:rPr lang="en-US" sz="2000" dirty="0">
                <a:solidFill>
                  <a:schemeClr val="bg1"/>
                </a:solidFill>
              </a:rPr>
              <a:t>: Deep dive with walkthroughs and demo</a:t>
            </a:r>
          </a:p>
          <a:p>
            <a:pPr marL="457200" indent="-457200">
              <a:lnSpc>
                <a:spcPts val="2800"/>
              </a:lnSpc>
              <a:buFont typeface="+mj-lt"/>
              <a:buAutoNum type="arabicPeriod"/>
            </a:pPr>
            <a:r>
              <a:rPr lang="en-US" sz="2000" b="1" dirty="0">
                <a:solidFill>
                  <a:schemeClr val="bg1"/>
                </a:solidFill>
              </a:rPr>
              <a:t>Workshop</a:t>
            </a:r>
            <a:r>
              <a:rPr lang="en-US" sz="2000" dirty="0">
                <a:solidFill>
                  <a:schemeClr val="bg1"/>
                </a:solidFill>
              </a:rPr>
              <a:t>: Include setup instructions, step-by-step structure</a:t>
            </a:r>
          </a:p>
          <a:p>
            <a:pPr marL="457200" indent="-457200" algn="l">
              <a:lnSpc>
                <a:spcPts val="2800"/>
              </a:lnSpc>
              <a:buFont typeface="+mj-lt"/>
              <a:buAutoNum type="arabicPeriod"/>
            </a:pPr>
            <a:endParaRPr lang="en-US" sz="2000" dirty="0">
              <a:solidFill>
                <a:schemeClr val="bg1"/>
              </a:solidFill>
              <a:latin typeface="Outfit Bold"/>
              <a:ea typeface="Outfit Bold"/>
              <a:cs typeface="Outfit Bold"/>
              <a:sym typeface="Outfit Bold"/>
            </a:endParaRPr>
          </a:p>
        </p:txBody>
      </p:sp>
      <p:sp>
        <p:nvSpPr>
          <p:cNvPr id="25" name="AutoShape 14">
            <a:extLst>
              <a:ext uri="{FF2B5EF4-FFF2-40B4-BE49-F238E27FC236}">
                <a16:creationId xmlns:a16="http://schemas.microsoft.com/office/drawing/2014/main" id="{650CD560-13D8-59DF-460B-084865D0A3C2}"/>
              </a:ext>
            </a:extLst>
          </p:cNvPr>
          <p:cNvSpPr/>
          <p:nvPr/>
        </p:nvSpPr>
        <p:spPr>
          <a:xfrm>
            <a:off x="5945529" y="4302862"/>
            <a:ext cx="0" cy="3415915"/>
          </a:xfrm>
          <a:prstGeom prst="line">
            <a:avLst/>
          </a:prstGeom>
          <a:ln w="38100" cap="flat">
            <a:solidFill>
              <a:srgbClr val="00CD8F"/>
            </a:solidFill>
            <a:prstDash val="solid"/>
            <a:headEnd type="none" w="sm" len="sm"/>
            <a:tailEnd type="none" w="sm" len="sm"/>
          </a:ln>
        </p:spPr>
        <p:txBody>
          <a:bodyPr/>
          <a:lstStyle/>
          <a:p>
            <a:endParaRPr lang="en-US"/>
          </a:p>
        </p:txBody>
      </p:sp>
      <p:sp>
        <p:nvSpPr>
          <p:cNvPr id="26" name="AutoShape 14">
            <a:extLst>
              <a:ext uri="{FF2B5EF4-FFF2-40B4-BE49-F238E27FC236}">
                <a16:creationId xmlns:a16="http://schemas.microsoft.com/office/drawing/2014/main" id="{64195B4C-3AFC-23FA-DA3A-A12F3F46596F}"/>
              </a:ext>
            </a:extLst>
          </p:cNvPr>
          <p:cNvSpPr/>
          <p:nvPr/>
        </p:nvSpPr>
        <p:spPr>
          <a:xfrm>
            <a:off x="12192000" y="4302862"/>
            <a:ext cx="0" cy="3415915"/>
          </a:xfrm>
          <a:prstGeom prst="line">
            <a:avLst/>
          </a:prstGeom>
          <a:ln w="38100" cap="flat">
            <a:solidFill>
              <a:srgbClr val="00CD8F"/>
            </a:solidFill>
            <a:prstDash val="solid"/>
            <a:headEnd type="none" w="sm" len="sm"/>
            <a:tailEnd type="none" w="sm" len="sm"/>
          </a:ln>
        </p:spPr>
        <p:txBody>
          <a:bodyPr/>
          <a:lstStyle/>
          <a:p>
            <a:endParaRPr lang="en-US"/>
          </a:p>
        </p:txBody>
      </p:sp>
      <p:sp>
        <p:nvSpPr>
          <p:cNvPr id="29" name="Rectangle 4">
            <a:extLst>
              <a:ext uri="{FF2B5EF4-FFF2-40B4-BE49-F238E27FC236}">
                <a16:creationId xmlns:a16="http://schemas.microsoft.com/office/drawing/2014/main" id="{A02574EB-BBEE-0A27-0D86-F38395FE3B56}"/>
              </a:ext>
            </a:extLst>
          </p:cNvPr>
          <p:cNvSpPr>
            <a:spLocks noChangeArrowheads="1"/>
          </p:cNvSpPr>
          <p:nvPr/>
        </p:nvSpPr>
        <p:spPr bwMode="auto">
          <a:xfrm>
            <a:off x="152400" y="1524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Arial" panose="020B0604020202020204" pitchFamily="34" charset="0"/>
              </a:rPr>
              <a:t>Feel free to leave speaker notes or inline comments on any slide—our design team will review them and help enhance your deck wherever needed.</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5">
            <a:extLst>
              <a:ext uri="{FF2B5EF4-FFF2-40B4-BE49-F238E27FC236}">
                <a16:creationId xmlns:a16="http://schemas.microsoft.com/office/drawing/2014/main" id="{CADCF2DA-F05C-1AFA-5327-6119A9AC086E}"/>
              </a:ext>
            </a:extLst>
          </p:cNvPr>
          <p:cNvSpPr>
            <a:spLocks noChangeArrowheads="1"/>
          </p:cNvSpPr>
          <p:nvPr/>
        </p:nvSpPr>
        <p:spPr bwMode="auto">
          <a:xfrm>
            <a:off x="304800" y="256794"/>
            <a:ext cx="18288000" cy="55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panose="020B0604020202020204" pitchFamily="34" charset="0"/>
              </a:rPr>
              <a:t>Feel free to leave speaker notes or inline comments on any slide—our design team will review them and help enhance your deck wherever needed.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7">
            <a:extLst>
              <a:ext uri="{FF2B5EF4-FFF2-40B4-BE49-F238E27FC236}">
                <a16:creationId xmlns:a16="http://schemas.microsoft.com/office/drawing/2014/main" id="{1BD4C23C-41A9-28BF-6E5C-882B88614453}"/>
              </a:ext>
            </a:extLst>
          </p:cNvPr>
          <p:cNvSpPr>
            <a:spLocks noChangeArrowheads="1"/>
          </p:cNvSpPr>
          <p:nvPr/>
        </p:nvSpPr>
        <p:spPr bwMode="auto">
          <a:xfrm>
            <a:off x="457200" y="409194"/>
            <a:ext cx="18288000" cy="55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Arial" panose="020B0604020202020204" pitchFamily="34" charset="0"/>
              </a:rPr>
              <a:t>Feel free to leave speaker notes or inline comments on any slide—our design team will review them and help enhance your deck wherever needed.</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TextBox 12">
            <a:extLst>
              <a:ext uri="{FF2B5EF4-FFF2-40B4-BE49-F238E27FC236}">
                <a16:creationId xmlns:a16="http://schemas.microsoft.com/office/drawing/2014/main" id="{1E19B089-41FE-5C85-A3D8-3E6FB4C353B0}"/>
              </a:ext>
            </a:extLst>
          </p:cNvPr>
          <p:cNvSpPr txBox="1"/>
          <p:nvPr/>
        </p:nvSpPr>
        <p:spPr>
          <a:xfrm>
            <a:off x="972948" y="8231635"/>
            <a:ext cx="16114333" cy="738664"/>
          </a:xfrm>
          <a:prstGeom prst="rect">
            <a:avLst/>
          </a:prstGeom>
        </p:spPr>
        <p:txBody>
          <a:bodyPr lIns="0" tIns="0" rIns="0" bIns="0" rtlCol="0" anchor="t">
            <a:spAutoFit/>
          </a:bodyPr>
          <a:lstStyle/>
          <a:p>
            <a:pPr>
              <a:buNone/>
            </a:pPr>
            <a:r>
              <a:rPr lang="en-US" sz="2400" dirty="0">
                <a:solidFill>
                  <a:schemeClr val="bg1"/>
                </a:solidFill>
                <a:latin typeface="Outfit" panose="020B0604020202020204" charset="0"/>
              </a:rPr>
              <a:t>Feel Free to leave speaker notes or comments on any slide – our design team will review and help enhance your deck wherever needed. </a:t>
            </a:r>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01A9-F46A-B42D-E140-7FAF47B7A77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D31DE9E-10F3-924B-2490-1BABE73EB33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B44E221A-ABAE-36D7-EF5D-383439F19F81}"/>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D9A510DC-8B95-78CD-1509-B51CFE143286}"/>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0487FAB9-98D6-5223-6FA0-C7FFA0C2C8BD}"/>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FA79E224-8C1A-73BC-65A0-D1BD97B598E0}"/>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84568E59-D299-1EB6-F7B6-E5FEDB78F099}"/>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AA89227E-82EB-63E6-E98F-D4ECBE8F71BF}"/>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9E67719B-902D-6A5B-C7DB-FB1257242DC5}"/>
              </a:ext>
            </a:extLst>
          </p:cNvPr>
          <p:cNvSpPr txBox="1"/>
          <p:nvPr/>
        </p:nvSpPr>
        <p:spPr>
          <a:xfrm>
            <a:off x="1028700" y="1236622"/>
            <a:ext cx="14897100" cy="841512"/>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AI is Learning From Humans</a:t>
            </a:r>
          </a:p>
        </p:txBody>
      </p:sp>
      <p:grpSp>
        <p:nvGrpSpPr>
          <p:cNvPr id="15" name="Group 14">
            <a:extLst>
              <a:ext uri="{FF2B5EF4-FFF2-40B4-BE49-F238E27FC236}">
                <a16:creationId xmlns:a16="http://schemas.microsoft.com/office/drawing/2014/main" id="{1F0D91B9-4D7C-CAAB-D31D-70087C528D6D}"/>
              </a:ext>
            </a:extLst>
          </p:cNvPr>
          <p:cNvGrpSpPr/>
          <p:nvPr/>
        </p:nvGrpSpPr>
        <p:grpSpPr>
          <a:xfrm>
            <a:off x="1392982" y="2476500"/>
            <a:ext cx="15502036" cy="6632491"/>
            <a:chOff x="976541" y="2182909"/>
            <a:chExt cx="15502036" cy="6632491"/>
          </a:xfrm>
        </p:grpSpPr>
        <p:pic>
          <p:nvPicPr>
            <p:cNvPr id="9" name="Picture 8">
              <a:extLst>
                <a:ext uri="{FF2B5EF4-FFF2-40B4-BE49-F238E27FC236}">
                  <a16:creationId xmlns:a16="http://schemas.microsoft.com/office/drawing/2014/main" id="{EA3ABE3B-4BBE-D598-A0FC-5F2AC8F88CDA}"/>
                </a:ext>
              </a:extLst>
            </p:cNvPr>
            <p:cNvPicPr>
              <a:picLocks noChangeAspect="1"/>
            </p:cNvPicPr>
            <p:nvPr/>
          </p:nvPicPr>
          <p:blipFill>
            <a:blip r:embed="rId2"/>
            <a:stretch>
              <a:fillRect/>
            </a:stretch>
          </p:blipFill>
          <p:spPr>
            <a:xfrm>
              <a:off x="10496597" y="2182909"/>
              <a:ext cx="5981980" cy="6603484"/>
            </a:xfrm>
            <a:prstGeom prst="rect">
              <a:avLst/>
            </a:prstGeom>
            <a:ln>
              <a:solidFill>
                <a:schemeClr val="tx1"/>
              </a:solidFill>
            </a:ln>
          </p:spPr>
        </p:pic>
        <p:pic>
          <p:nvPicPr>
            <p:cNvPr id="13" name="Picture 12">
              <a:extLst>
                <a:ext uri="{FF2B5EF4-FFF2-40B4-BE49-F238E27FC236}">
                  <a16:creationId xmlns:a16="http://schemas.microsoft.com/office/drawing/2014/main" id="{57955860-9154-DBC2-5419-C9CF5B0C2FEF}"/>
                </a:ext>
              </a:extLst>
            </p:cNvPr>
            <p:cNvPicPr>
              <a:picLocks noChangeAspect="1"/>
            </p:cNvPicPr>
            <p:nvPr/>
          </p:nvPicPr>
          <p:blipFill>
            <a:blip r:embed="rId3"/>
            <a:stretch>
              <a:fillRect/>
            </a:stretch>
          </p:blipFill>
          <p:spPr>
            <a:xfrm>
              <a:off x="5617418" y="2182909"/>
              <a:ext cx="4724400" cy="6632491"/>
            </a:xfrm>
            <a:prstGeom prst="rect">
              <a:avLst/>
            </a:prstGeom>
            <a:ln>
              <a:solidFill>
                <a:schemeClr val="tx1"/>
              </a:solidFill>
            </a:ln>
          </p:spPr>
        </p:pic>
        <p:pic>
          <p:nvPicPr>
            <p:cNvPr id="14" name="Picture 13">
              <a:extLst>
                <a:ext uri="{FF2B5EF4-FFF2-40B4-BE49-F238E27FC236}">
                  <a16:creationId xmlns:a16="http://schemas.microsoft.com/office/drawing/2014/main" id="{8D118FD5-1E88-4B4A-A7F0-58BD0479D903}"/>
                </a:ext>
              </a:extLst>
            </p:cNvPr>
            <p:cNvPicPr>
              <a:picLocks noChangeAspect="1"/>
            </p:cNvPicPr>
            <p:nvPr/>
          </p:nvPicPr>
          <p:blipFill>
            <a:blip r:embed="rId4"/>
            <a:stretch>
              <a:fillRect/>
            </a:stretch>
          </p:blipFill>
          <p:spPr>
            <a:xfrm>
              <a:off x="976541" y="2182909"/>
              <a:ext cx="4486098" cy="6400799"/>
            </a:xfrm>
            <a:prstGeom prst="rect">
              <a:avLst/>
            </a:prstGeom>
            <a:ln>
              <a:solidFill>
                <a:schemeClr val="tx1"/>
              </a:solidFill>
            </a:ln>
          </p:spPr>
        </p:pic>
      </p:grpSp>
    </p:spTree>
    <p:extLst>
      <p:ext uri="{BB962C8B-B14F-4D97-AF65-F5344CB8AC3E}">
        <p14:creationId xmlns:p14="http://schemas.microsoft.com/office/powerpoint/2010/main" val="594542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16471-C9C6-D520-E45E-1275CD0AF2D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91EE979-4E2B-178B-4F36-83AA21FFF384}"/>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90911695-F6ED-C946-D46F-83F970404E9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E2924C3B-A4A3-E1C3-B40A-9596F1173744}"/>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1081D648-A985-3642-5719-E03FED92310B}"/>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01D0C62B-FEB1-9E9E-D06B-90CB4F3C36DF}"/>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BBEAD178-6C6A-4254-DE63-8C3096BF364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6DF32BCC-F39A-E97A-CB92-6B806A703260}"/>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241F95BF-AAF5-80D0-158C-F9A03E5C6976}"/>
              </a:ext>
            </a:extLst>
          </p:cNvPr>
          <p:cNvSpPr txBox="1"/>
          <p:nvPr/>
        </p:nvSpPr>
        <p:spPr>
          <a:xfrm>
            <a:off x="1028700" y="1236622"/>
            <a:ext cx="14897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Sometimes the Humans Are Never Removed</a:t>
            </a:r>
          </a:p>
        </p:txBody>
      </p:sp>
      <p:grpSp>
        <p:nvGrpSpPr>
          <p:cNvPr id="20" name="Group 19">
            <a:extLst>
              <a:ext uri="{FF2B5EF4-FFF2-40B4-BE49-F238E27FC236}">
                <a16:creationId xmlns:a16="http://schemas.microsoft.com/office/drawing/2014/main" id="{7C1C0606-C884-208D-ACD7-B132021DD54C}"/>
              </a:ext>
            </a:extLst>
          </p:cNvPr>
          <p:cNvGrpSpPr/>
          <p:nvPr/>
        </p:nvGrpSpPr>
        <p:grpSpPr>
          <a:xfrm>
            <a:off x="2056627" y="2342293"/>
            <a:ext cx="14174746" cy="6689036"/>
            <a:chOff x="1129985" y="2342293"/>
            <a:chExt cx="14174746" cy="6689036"/>
          </a:xfrm>
        </p:grpSpPr>
        <p:pic>
          <p:nvPicPr>
            <p:cNvPr id="17" name="Picture 16">
              <a:extLst>
                <a:ext uri="{FF2B5EF4-FFF2-40B4-BE49-F238E27FC236}">
                  <a16:creationId xmlns:a16="http://schemas.microsoft.com/office/drawing/2014/main" id="{472B63A5-5B40-3759-569C-67FB621C5C02}"/>
                </a:ext>
              </a:extLst>
            </p:cNvPr>
            <p:cNvPicPr>
              <a:picLocks noChangeAspect="1"/>
            </p:cNvPicPr>
            <p:nvPr/>
          </p:nvPicPr>
          <p:blipFill>
            <a:blip r:embed="rId2"/>
            <a:srcRect l="1394"/>
            <a:stretch>
              <a:fillRect/>
            </a:stretch>
          </p:blipFill>
          <p:spPr>
            <a:xfrm>
              <a:off x="9917366" y="2411454"/>
              <a:ext cx="5387365" cy="6619875"/>
            </a:xfrm>
            <a:prstGeom prst="rect">
              <a:avLst/>
            </a:prstGeom>
            <a:ln>
              <a:solidFill>
                <a:schemeClr val="tx1"/>
              </a:solidFill>
            </a:ln>
          </p:spPr>
        </p:pic>
        <p:pic>
          <p:nvPicPr>
            <p:cNvPr id="18" name="Picture 17">
              <a:extLst>
                <a:ext uri="{FF2B5EF4-FFF2-40B4-BE49-F238E27FC236}">
                  <a16:creationId xmlns:a16="http://schemas.microsoft.com/office/drawing/2014/main" id="{719494D6-ED83-D5B0-967A-D64158072D53}"/>
                </a:ext>
              </a:extLst>
            </p:cNvPr>
            <p:cNvPicPr>
              <a:picLocks noChangeAspect="1"/>
            </p:cNvPicPr>
            <p:nvPr/>
          </p:nvPicPr>
          <p:blipFill>
            <a:blip r:embed="rId3"/>
            <a:stretch>
              <a:fillRect/>
            </a:stretch>
          </p:blipFill>
          <p:spPr>
            <a:xfrm>
              <a:off x="5791200" y="2411454"/>
              <a:ext cx="3845179" cy="6334034"/>
            </a:xfrm>
            <a:prstGeom prst="rect">
              <a:avLst/>
            </a:prstGeom>
            <a:ln>
              <a:solidFill>
                <a:schemeClr val="tx1"/>
              </a:solidFill>
            </a:ln>
          </p:spPr>
        </p:pic>
        <p:pic>
          <p:nvPicPr>
            <p:cNvPr id="19" name="Picture 18">
              <a:extLst>
                <a:ext uri="{FF2B5EF4-FFF2-40B4-BE49-F238E27FC236}">
                  <a16:creationId xmlns:a16="http://schemas.microsoft.com/office/drawing/2014/main" id="{5E48E102-D20E-3247-082B-2A80C36E8148}"/>
                </a:ext>
              </a:extLst>
            </p:cNvPr>
            <p:cNvPicPr>
              <a:picLocks noChangeAspect="1"/>
            </p:cNvPicPr>
            <p:nvPr/>
          </p:nvPicPr>
          <p:blipFill>
            <a:blip r:embed="rId4"/>
            <a:stretch>
              <a:fillRect/>
            </a:stretch>
          </p:blipFill>
          <p:spPr>
            <a:xfrm>
              <a:off x="1129985" y="2342293"/>
              <a:ext cx="4356415" cy="6592248"/>
            </a:xfrm>
            <a:prstGeom prst="rect">
              <a:avLst/>
            </a:prstGeom>
            <a:ln>
              <a:solidFill>
                <a:schemeClr val="tx1"/>
              </a:solidFill>
            </a:ln>
          </p:spPr>
        </p:pic>
      </p:grpSp>
    </p:spTree>
    <p:extLst>
      <p:ext uri="{BB962C8B-B14F-4D97-AF65-F5344CB8AC3E}">
        <p14:creationId xmlns:p14="http://schemas.microsoft.com/office/powerpoint/2010/main" val="3883960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872CC-77E0-62C2-8B7C-06B2650FD87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F00F3B5-EBA0-AD72-F367-72BC86E59B8E}"/>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025EC92E-5F57-006C-4F95-299A303FE376}"/>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ED58996-DEA3-8EFD-A307-2F18ED61D096}"/>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E846A039-7DEF-BFC9-19AD-45153992F2DB}"/>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3B2A94C8-BBB3-07E1-D369-524718332067}"/>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7554CF9A-D59F-57D8-6A92-4BC87EF00E67}"/>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1CCC2C0C-3A84-85D2-1184-C0EC3B3656EE}"/>
              </a:ext>
            </a:extLst>
          </p:cNvPr>
          <p:cNvSpPr txBox="1"/>
          <p:nvPr/>
        </p:nvSpPr>
        <p:spPr>
          <a:xfrm>
            <a:off x="1028700" y="1236622"/>
            <a:ext cx="98679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Correction Techniques</a:t>
            </a:r>
          </a:p>
        </p:txBody>
      </p:sp>
      <p:sp>
        <p:nvSpPr>
          <p:cNvPr id="9" name="TextBox 9">
            <a:extLst>
              <a:ext uri="{FF2B5EF4-FFF2-40B4-BE49-F238E27FC236}">
                <a16:creationId xmlns:a16="http://schemas.microsoft.com/office/drawing/2014/main" id="{BE3A6996-2107-C20F-65F0-829C81CA11C4}"/>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D2E70870-D507-B4BB-6CBC-DF12F6DE7ACD}"/>
              </a:ext>
            </a:extLst>
          </p:cNvPr>
          <p:cNvSpPr txBox="1"/>
          <p:nvPr/>
        </p:nvSpPr>
        <p:spPr>
          <a:xfrm>
            <a:off x="1028700" y="2714466"/>
            <a:ext cx="8115300" cy="3455370"/>
          </a:xfrm>
          <a:prstGeom prst="rect">
            <a:avLst/>
          </a:prstGeom>
        </p:spPr>
        <p:txBody>
          <a:bodyPr wrap="square" lIns="0" tIns="0" rIns="0" bIns="0" rtlCol="0" anchor="t">
            <a:spAutoFit/>
          </a:bodyPr>
          <a:lstStyle/>
          <a:p>
            <a:pPr algn="l">
              <a:lnSpc>
                <a:spcPts val="3359"/>
              </a:lnSpc>
            </a:pPr>
            <a:r>
              <a:rPr lang="en-US" sz="2400" b="1" dirty="0">
                <a:solidFill>
                  <a:srgbClr val="000000"/>
                </a:solidFill>
                <a:latin typeface="Outfit"/>
                <a:ea typeface="Outfit"/>
                <a:cs typeface="Outfit"/>
                <a:sym typeface="Outfit"/>
              </a:rPr>
              <a:t>There are three correction techniques we will talk about: </a:t>
            </a:r>
          </a:p>
          <a:p>
            <a:pPr marL="457200" indent="-457200" algn="l">
              <a:lnSpc>
                <a:spcPts val="3359"/>
              </a:lnSpc>
              <a:buAutoNum type="arabicParenR"/>
            </a:pPr>
            <a:r>
              <a:rPr lang="en-US" sz="2400" dirty="0">
                <a:solidFill>
                  <a:srgbClr val="000000"/>
                </a:solidFill>
                <a:latin typeface="Outfit"/>
                <a:ea typeface="Outfit"/>
                <a:cs typeface="Outfit"/>
                <a:sym typeface="Outfit"/>
              </a:rPr>
              <a:t>Active learning</a:t>
            </a:r>
          </a:p>
          <a:p>
            <a:pPr marL="457200" indent="-457200" algn="l">
              <a:lnSpc>
                <a:spcPts val="3359"/>
              </a:lnSpc>
              <a:buAutoNum type="arabicParenR"/>
            </a:pPr>
            <a:r>
              <a:rPr lang="en-US" sz="2400" dirty="0">
                <a:solidFill>
                  <a:srgbClr val="000000"/>
                </a:solidFill>
                <a:latin typeface="Outfit"/>
                <a:ea typeface="Outfit"/>
                <a:cs typeface="Outfit"/>
                <a:sym typeface="Outfit"/>
              </a:rPr>
              <a:t>Weak supervision</a:t>
            </a:r>
          </a:p>
          <a:p>
            <a:pPr marL="457200" indent="-457200" algn="l">
              <a:lnSpc>
                <a:spcPts val="3359"/>
              </a:lnSpc>
              <a:buAutoNum type="arabicParenR"/>
            </a:pPr>
            <a:r>
              <a:rPr lang="en-US" sz="2400" dirty="0">
                <a:solidFill>
                  <a:srgbClr val="000000"/>
                </a:solidFill>
                <a:latin typeface="Outfit"/>
                <a:ea typeface="Outfit"/>
                <a:cs typeface="Outfit"/>
                <a:sym typeface="Outfit"/>
              </a:rPr>
              <a:t>Noisy label correction </a:t>
            </a:r>
          </a:p>
          <a:p>
            <a:pPr marL="457200" indent="-457200" algn="l">
              <a:lnSpc>
                <a:spcPts val="3359"/>
              </a:lnSpc>
              <a:buAutoNum type="arabicParenR"/>
            </a:pPr>
            <a:endParaRPr lang="en-US" sz="2400" dirty="0">
              <a:solidFill>
                <a:srgbClr val="000000"/>
              </a:solidFill>
              <a:latin typeface="Outfit"/>
              <a:ea typeface="Outfit"/>
              <a:cs typeface="Outfit"/>
              <a:sym typeface="Outfit"/>
            </a:endParaRPr>
          </a:p>
          <a:p>
            <a:pPr algn="l">
              <a:lnSpc>
                <a:spcPts val="3359"/>
              </a:lnSpc>
            </a:pPr>
            <a:r>
              <a:rPr lang="en-US" sz="2400" dirty="0">
                <a:solidFill>
                  <a:srgbClr val="000000"/>
                </a:solidFill>
                <a:latin typeface="Outfit"/>
                <a:ea typeface="Outfit"/>
                <a:cs typeface="Outfit"/>
                <a:sym typeface="Outfit"/>
              </a:rPr>
              <a:t>These problems are not silver bullets, and they can have their own problems and biases, but they can be helpful in prioritizing what data to correct and speed up entry. </a:t>
            </a:r>
          </a:p>
        </p:txBody>
      </p:sp>
      <p:sp>
        <p:nvSpPr>
          <p:cNvPr id="13" name="Freeform 7">
            <a:extLst>
              <a:ext uri="{FF2B5EF4-FFF2-40B4-BE49-F238E27FC236}">
                <a16:creationId xmlns:a16="http://schemas.microsoft.com/office/drawing/2014/main" id="{3D0B3EB7-671D-40AA-B9D9-D163CAFF582E}"/>
              </a:ext>
            </a:extLst>
          </p:cNvPr>
          <p:cNvSpPr/>
          <p:nvPr/>
        </p:nvSpPr>
        <p:spPr>
          <a:xfrm>
            <a:off x="10896600" y="2714466"/>
            <a:ext cx="4482357" cy="4482357"/>
          </a:xfrm>
          <a:custGeom>
            <a:avLst/>
            <a:gdLst/>
            <a:ahLst/>
            <a:cxnLst/>
            <a:rect l="l" t="t" r="r" b="b"/>
            <a:pathLst>
              <a:path w="1042353" h="1042353">
                <a:moveTo>
                  <a:pt x="0" y="0"/>
                </a:moveTo>
                <a:lnTo>
                  <a:pt x="1042353" y="0"/>
                </a:lnTo>
                <a:lnTo>
                  <a:pt x="1042353" y="1042353"/>
                </a:lnTo>
                <a:lnTo>
                  <a:pt x="0" y="10423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3487705439"/>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7E637-60A4-FCA0-2CBA-9205339E9FE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116C78A-C831-95F4-3C87-9087968551D4}"/>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D42826DE-FF05-0846-69CB-DCDC5CE993D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2A0EBD7-F0C6-6F8C-F0DF-80863C2A56C9}"/>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86DC5D9C-15A5-3B7E-BC70-2FD380559906}"/>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30B0EC69-C274-0D08-F223-0B8C784E217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F9885B7C-6FE2-41CF-23E3-FDFCB8442A75}"/>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63EE63E4-9EA0-DFEB-EA2A-D41E985E7C9D}"/>
              </a:ext>
            </a:extLst>
          </p:cNvPr>
          <p:cNvSpPr txBox="1"/>
          <p:nvPr/>
        </p:nvSpPr>
        <p:spPr>
          <a:xfrm>
            <a:off x="1028700" y="1236622"/>
            <a:ext cx="98679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Active Learning</a:t>
            </a:r>
          </a:p>
        </p:txBody>
      </p:sp>
      <p:sp>
        <p:nvSpPr>
          <p:cNvPr id="9" name="TextBox 9">
            <a:extLst>
              <a:ext uri="{FF2B5EF4-FFF2-40B4-BE49-F238E27FC236}">
                <a16:creationId xmlns:a16="http://schemas.microsoft.com/office/drawing/2014/main" id="{930E8FFE-4C57-0697-31A4-96A60A713FA0}"/>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A51EC387-AFC8-A98D-1A8F-01A9A99C321F}"/>
              </a:ext>
            </a:extLst>
          </p:cNvPr>
          <p:cNvSpPr txBox="1"/>
          <p:nvPr/>
        </p:nvSpPr>
        <p:spPr>
          <a:xfrm>
            <a:off x="1028700" y="2714466"/>
            <a:ext cx="8115300" cy="5635453"/>
          </a:xfrm>
          <a:prstGeom prst="rect">
            <a:avLst/>
          </a:prstGeom>
        </p:spPr>
        <p:txBody>
          <a:bodyPr wrap="square" lIns="0" tIns="0" rIns="0" bIns="0" rtlCol="0" anchor="t">
            <a:spAutoFit/>
          </a:bodyPr>
          <a:lstStyle/>
          <a:p>
            <a:pPr algn="l">
              <a:lnSpc>
                <a:spcPts val="3359"/>
              </a:lnSpc>
            </a:pPr>
            <a:r>
              <a:rPr lang="en-US" sz="2400" b="1" dirty="0">
                <a:solidFill>
                  <a:srgbClr val="000000"/>
                </a:solidFill>
                <a:latin typeface="Outfit"/>
                <a:ea typeface="Outfit"/>
                <a:cs typeface="Outfit"/>
                <a:sym typeface="Outfit"/>
              </a:rPr>
              <a:t>A semi-automated technique to improve data quality is through active learning. </a:t>
            </a:r>
          </a:p>
          <a:p>
            <a:pPr algn="l">
              <a:lnSpc>
                <a:spcPts val="3359"/>
              </a:lnSpc>
            </a:pPr>
            <a:endParaRPr lang="en-US" sz="2400" dirty="0">
              <a:solidFill>
                <a:srgbClr val="000000"/>
              </a:solidFill>
              <a:latin typeface="Outfit"/>
              <a:ea typeface="Outfit"/>
              <a:cs typeface="Outfit"/>
              <a:sym typeface="Outfit"/>
            </a:endParaRPr>
          </a:p>
          <a:p>
            <a:pPr marL="457200" indent="-457200" algn="l">
              <a:lnSpc>
                <a:spcPts val="3359"/>
              </a:lnSpc>
              <a:buAutoNum type="arabicParenR"/>
            </a:pPr>
            <a:r>
              <a:rPr lang="en-US" sz="2400" dirty="0">
                <a:solidFill>
                  <a:srgbClr val="000000"/>
                </a:solidFill>
                <a:latin typeface="Outfit"/>
                <a:ea typeface="Outfit"/>
                <a:cs typeface="Outfit"/>
                <a:sym typeface="Outfit"/>
              </a:rPr>
              <a:t>Start with a small labelled data collection</a:t>
            </a:r>
          </a:p>
          <a:p>
            <a:pPr marL="457200" indent="-457200" algn="l">
              <a:lnSpc>
                <a:spcPts val="3359"/>
              </a:lnSpc>
              <a:buAutoNum type="arabicParenR"/>
            </a:pPr>
            <a:r>
              <a:rPr lang="en-US" sz="2400" dirty="0">
                <a:solidFill>
                  <a:srgbClr val="000000"/>
                </a:solidFill>
                <a:latin typeface="Outfit"/>
                <a:ea typeface="Outfit"/>
                <a:cs typeface="Outfit"/>
                <a:sym typeface="Outfit"/>
              </a:rPr>
              <a:t>Train the model</a:t>
            </a:r>
          </a:p>
          <a:p>
            <a:pPr marL="457200" indent="-457200" algn="l">
              <a:lnSpc>
                <a:spcPts val="3359"/>
              </a:lnSpc>
              <a:buAutoNum type="arabicParenR"/>
            </a:pPr>
            <a:r>
              <a:rPr lang="en-US" sz="2400" dirty="0">
                <a:solidFill>
                  <a:srgbClr val="000000"/>
                </a:solidFill>
                <a:latin typeface="Outfit"/>
                <a:ea typeface="Outfit"/>
                <a:cs typeface="Outfit"/>
                <a:sym typeface="Outfit"/>
              </a:rPr>
              <a:t>With larger amounts of data, have the model report entries it is uncertain about. </a:t>
            </a:r>
          </a:p>
          <a:p>
            <a:pPr marL="457200" indent="-457200" algn="l">
              <a:lnSpc>
                <a:spcPts val="3359"/>
              </a:lnSpc>
              <a:buAutoNum type="arabicParenR"/>
            </a:pPr>
            <a:r>
              <a:rPr lang="en-US" sz="2400" dirty="0">
                <a:solidFill>
                  <a:srgbClr val="000000"/>
                </a:solidFill>
                <a:latin typeface="Outfit"/>
                <a:ea typeface="Outfit"/>
                <a:cs typeface="Outfit"/>
                <a:sym typeface="Outfit"/>
              </a:rPr>
              <a:t>Have a human provide the correct labels. </a:t>
            </a:r>
          </a:p>
          <a:p>
            <a:pPr marL="457200" indent="-457200" algn="l">
              <a:lnSpc>
                <a:spcPts val="3359"/>
              </a:lnSpc>
              <a:buAutoNum type="arabicParenR"/>
            </a:pPr>
            <a:r>
              <a:rPr lang="en-US" sz="2400" dirty="0">
                <a:solidFill>
                  <a:srgbClr val="000000"/>
                </a:solidFill>
                <a:latin typeface="Outfit"/>
                <a:ea typeface="Outfit"/>
                <a:cs typeface="Outfit"/>
                <a:sym typeface="Outfit"/>
              </a:rPr>
              <a:t>Repeat. </a:t>
            </a:r>
          </a:p>
          <a:p>
            <a:pPr marL="457200" indent="-457200" algn="l">
              <a:lnSpc>
                <a:spcPts val="3359"/>
              </a:lnSpc>
              <a:buAutoNum type="arabicParenR"/>
            </a:pPr>
            <a:endParaRPr lang="en-US" sz="2400" dirty="0">
              <a:solidFill>
                <a:srgbClr val="000000"/>
              </a:solidFill>
              <a:latin typeface="Outfit"/>
              <a:ea typeface="Outfit"/>
              <a:cs typeface="Outfit"/>
              <a:sym typeface="Outfit"/>
            </a:endParaRPr>
          </a:p>
          <a:p>
            <a:pPr algn="l">
              <a:lnSpc>
                <a:spcPts val="3359"/>
              </a:lnSpc>
            </a:pPr>
            <a:r>
              <a:rPr lang="en-US" sz="2400" b="1" dirty="0">
                <a:solidFill>
                  <a:srgbClr val="000000"/>
                </a:solidFill>
                <a:latin typeface="Outfit"/>
                <a:ea typeface="Outfit"/>
                <a:cs typeface="Outfit"/>
                <a:sym typeface="Outfit"/>
              </a:rPr>
              <a:t>EXAMPLES</a:t>
            </a:r>
            <a:r>
              <a:rPr lang="en-US" sz="2400" dirty="0">
                <a:solidFill>
                  <a:srgbClr val="000000"/>
                </a:solidFill>
                <a:latin typeface="Outfit"/>
                <a:ea typeface="Outfit"/>
                <a:cs typeface="Outfit"/>
                <a:sym typeface="Outfit"/>
              </a:rPr>
              <a:t>: Google ReCAPTCHA, medical image analysis, computer vision-based vehicular automation  </a:t>
            </a:r>
          </a:p>
          <a:p>
            <a:pPr marL="457200" indent="-457200" algn="l">
              <a:lnSpc>
                <a:spcPts val="3359"/>
              </a:lnSpc>
              <a:buAutoNum type="arabicParenR"/>
            </a:pPr>
            <a:endParaRPr lang="en-US" sz="2400" dirty="0">
              <a:solidFill>
                <a:srgbClr val="000000"/>
              </a:solidFill>
              <a:latin typeface="Outfit"/>
              <a:ea typeface="Outfit"/>
              <a:cs typeface="Outfit"/>
              <a:sym typeface="Outfit"/>
            </a:endParaRPr>
          </a:p>
        </p:txBody>
      </p:sp>
      <p:pic>
        <p:nvPicPr>
          <p:cNvPr id="10" name="Picture 9">
            <a:extLst>
              <a:ext uri="{FF2B5EF4-FFF2-40B4-BE49-F238E27FC236}">
                <a16:creationId xmlns:a16="http://schemas.microsoft.com/office/drawing/2014/main" id="{CE8CB137-99B5-1C4A-5AFE-1FC16520D1D0}"/>
              </a:ext>
            </a:extLst>
          </p:cNvPr>
          <p:cNvPicPr>
            <a:picLocks noChangeAspect="1"/>
          </p:cNvPicPr>
          <p:nvPr/>
        </p:nvPicPr>
        <p:blipFill>
          <a:blip r:embed="rId4"/>
          <a:srcRect l="1555" b="1947"/>
          <a:stretch>
            <a:fillRect/>
          </a:stretch>
        </p:blipFill>
        <p:spPr>
          <a:xfrm>
            <a:off x="10263439" y="1658041"/>
            <a:ext cx="6224663" cy="7009018"/>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C3FECB3F-65CC-488F-1070-CBBBC77EB753}"/>
              </a:ext>
            </a:extLst>
          </p:cNvPr>
          <p:cNvSpPr txBox="1"/>
          <p:nvPr/>
        </p:nvSpPr>
        <p:spPr>
          <a:xfrm>
            <a:off x="1028700" y="9420677"/>
            <a:ext cx="15973373" cy="369332"/>
          </a:xfrm>
          <a:prstGeom prst="rect">
            <a:avLst/>
          </a:prstGeom>
          <a:noFill/>
        </p:spPr>
        <p:txBody>
          <a:bodyPr wrap="square">
            <a:spAutoFit/>
          </a:bodyPr>
          <a:lstStyle/>
          <a:p>
            <a:r>
              <a:rPr lang="en-US" dirty="0"/>
              <a:t>https://</a:t>
            </a:r>
            <a:r>
              <a:rPr lang="en-US" dirty="0" err="1"/>
              <a:t>apnews.com</a:t>
            </a:r>
            <a:r>
              <a:rPr lang="en-US" dirty="0"/>
              <a:t>/article/technology-technology-issues-digitization-spamming-artificial-intelligence-9e2aec49792c3a1e31c1f94f1a5e7ede</a:t>
            </a:r>
          </a:p>
        </p:txBody>
      </p:sp>
    </p:spTree>
    <p:extLst>
      <p:ext uri="{BB962C8B-B14F-4D97-AF65-F5344CB8AC3E}">
        <p14:creationId xmlns:p14="http://schemas.microsoft.com/office/powerpoint/2010/main" val="3838458939"/>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92863-15E0-D7DD-D380-A4F09E44F61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DB330C4-BDC9-4E02-F9B1-775F3A06DA80}"/>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70051905-7377-144D-E601-5BE0036656C7}"/>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BB3BA155-3982-A21D-6585-C682690CF71F}"/>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DDAF3AE3-9ACA-1F84-3C80-D65ADF3004D3}"/>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3DF0EE1A-3AF1-603A-12C0-339A8CB0E695}"/>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D18124AD-D3BC-1A6F-2AD3-B7D5889F5055}"/>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F1F3EC13-5567-7DBC-0572-436A74422BD3}"/>
              </a:ext>
            </a:extLst>
          </p:cNvPr>
          <p:cNvSpPr txBox="1"/>
          <p:nvPr/>
        </p:nvSpPr>
        <p:spPr>
          <a:xfrm>
            <a:off x="1028700" y="1236622"/>
            <a:ext cx="98679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Weak Supervision</a:t>
            </a:r>
          </a:p>
        </p:txBody>
      </p:sp>
      <p:sp>
        <p:nvSpPr>
          <p:cNvPr id="9" name="TextBox 9">
            <a:extLst>
              <a:ext uri="{FF2B5EF4-FFF2-40B4-BE49-F238E27FC236}">
                <a16:creationId xmlns:a16="http://schemas.microsoft.com/office/drawing/2014/main" id="{1C857B1A-4832-DB78-9745-65AF732C9B12}"/>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D8B79281-4DE1-05D6-6081-4AA78E470366}"/>
              </a:ext>
            </a:extLst>
          </p:cNvPr>
          <p:cNvSpPr txBox="1"/>
          <p:nvPr/>
        </p:nvSpPr>
        <p:spPr>
          <a:xfrm>
            <a:off x="1028700" y="2714466"/>
            <a:ext cx="7658100" cy="5199437"/>
          </a:xfrm>
          <a:prstGeom prst="rect">
            <a:avLst/>
          </a:prstGeom>
        </p:spPr>
        <p:txBody>
          <a:bodyPr wrap="square" lIns="0" tIns="0" rIns="0" bIns="0" rtlCol="0" anchor="t">
            <a:spAutoFit/>
          </a:bodyPr>
          <a:lstStyle/>
          <a:p>
            <a:pPr algn="l">
              <a:lnSpc>
                <a:spcPts val="3359"/>
              </a:lnSpc>
            </a:pPr>
            <a:r>
              <a:rPr lang="en-US" sz="2400" b="1" dirty="0">
                <a:solidFill>
                  <a:srgbClr val="000000"/>
                </a:solidFill>
                <a:latin typeface="Outfit"/>
                <a:ea typeface="Outfit"/>
                <a:cs typeface="Outfit"/>
                <a:sym typeface="Outfit"/>
              </a:rPr>
              <a:t>A semi-automated technique to improve data quality with larger amounts of less accurate data. </a:t>
            </a:r>
          </a:p>
          <a:p>
            <a:pPr algn="l">
              <a:lnSpc>
                <a:spcPts val="3359"/>
              </a:lnSpc>
            </a:pPr>
            <a:endParaRPr lang="en-US" sz="2400" dirty="0">
              <a:solidFill>
                <a:srgbClr val="000000"/>
              </a:solidFill>
              <a:latin typeface="Outfit"/>
              <a:ea typeface="Outfit"/>
              <a:cs typeface="Outfit"/>
              <a:sym typeface="Outfit"/>
            </a:endParaRPr>
          </a:p>
          <a:p>
            <a:pPr marL="457200" indent="-457200" algn="l">
              <a:lnSpc>
                <a:spcPts val="3359"/>
              </a:lnSpc>
              <a:buAutoNum type="arabicParenR"/>
            </a:pPr>
            <a:r>
              <a:rPr lang="en-US" sz="2400" dirty="0">
                <a:solidFill>
                  <a:srgbClr val="000000"/>
                </a:solidFill>
                <a:latin typeface="Outfit"/>
                <a:ea typeface="Outfit"/>
                <a:cs typeface="Outfit"/>
                <a:sym typeface="Outfit"/>
              </a:rPr>
              <a:t>Start with a noisy dataset</a:t>
            </a:r>
          </a:p>
          <a:p>
            <a:pPr marL="457200" indent="-457200" algn="l">
              <a:lnSpc>
                <a:spcPts val="3359"/>
              </a:lnSpc>
              <a:buAutoNum type="arabicParenR"/>
            </a:pPr>
            <a:r>
              <a:rPr lang="en-US" sz="2400" dirty="0">
                <a:solidFill>
                  <a:srgbClr val="000000"/>
                </a:solidFill>
                <a:latin typeface="Outfit"/>
                <a:ea typeface="Outfit"/>
                <a:cs typeface="Outfit"/>
                <a:sym typeface="Outfit"/>
              </a:rPr>
              <a:t>Use hardcoded rules to predict labels for chunks of it. </a:t>
            </a:r>
          </a:p>
          <a:p>
            <a:pPr marL="457200" indent="-457200" algn="l">
              <a:lnSpc>
                <a:spcPts val="3359"/>
              </a:lnSpc>
              <a:buAutoNum type="arabicParenR"/>
            </a:pPr>
            <a:r>
              <a:rPr lang="en-US" sz="2400" dirty="0">
                <a:solidFill>
                  <a:srgbClr val="000000"/>
                </a:solidFill>
                <a:latin typeface="Outfit"/>
                <a:ea typeface="Outfit"/>
                <a:cs typeface="Outfit"/>
                <a:sym typeface="Outfit"/>
              </a:rPr>
              <a:t>Aggregate and train with those labels using tools like Snorkel. </a:t>
            </a:r>
          </a:p>
          <a:p>
            <a:pPr marL="457200" indent="-457200" algn="l">
              <a:lnSpc>
                <a:spcPts val="3359"/>
              </a:lnSpc>
              <a:buAutoNum type="arabicParenR"/>
            </a:pPr>
            <a:r>
              <a:rPr lang="en-US" sz="2400" dirty="0">
                <a:solidFill>
                  <a:srgbClr val="000000"/>
                </a:solidFill>
                <a:latin typeface="Outfit"/>
                <a:ea typeface="Outfit"/>
                <a:cs typeface="Outfit"/>
                <a:sym typeface="Outfit"/>
              </a:rPr>
              <a:t>Repeat. </a:t>
            </a:r>
          </a:p>
          <a:p>
            <a:pPr marL="457200" indent="-457200" algn="l">
              <a:lnSpc>
                <a:spcPts val="3359"/>
              </a:lnSpc>
              <a:buAutoNum type="arabicParenR"/>
            </a:pPr>
            <a:endParaRPr lang="en-US" sz="2400" dirty="0">
              <a:solidFill>
                <a:srgbClr val="000000"/>
              </a:solidFill>
              <a:latin typeface="Outfit"/>
              <a:ea typeface="Outfit"/>
              <a:cs typeface="Outfit"/>
              <a:sym typeface="Outfit"/>
            </a:endParaRPr>
          </a:p>
          <a:p>
            <a:pPr algn="l">
              <a:lnSpc>
                <a:spcPts val="3359"/>
              </a:lnSpc>
            </a:pPr>
            <a:r>
              <a:rPr lang="en-US" sz="2400" b="1" dirty="0">
                <a:solidFill>
                  <a:srgbClr val="000000"/>
                </a:solidFill>
                <a:latin typeface="Outfit"/>
                <a:ea typeface="Outfit"/>
                <a:cs typeface="Outfit"/>
                <a:sym typeface="Outfit"/>
              </a:rPr>
              <a:t>EXAMPLES</a:t>
            </a:r>
            <a:r>
              <a:rPr lang="en-US" sz="2400" dirty="0">
                <a:solidFill>
                  <a:srgbClr val="000000"/>
                </a:solidFill>
                <a:latin typeface="Outfit"/>
                <a:ea typeface="Outfit"/>
                <a:cs typeface="Outfit"/>
                <a:sym typeface="Outfit"/>
              </a:rPr>
              <a:t>: Social media content moderation, medical diagnoses, sentiment analysis </a:t>
            </a:r>
          </a:p>
          <a:p>
            <a:pPr marL="457200" indent="-457200" algn="l">
              <a:lnSpc>
                <a:spcPts val="3359"/>
              </a:lnSpc>
              <a:buAutoNum type="arabicParenR"/>
            </a:pPr>
            <a:endParaRPr lang="en-US" sz="2400" dirty="0">
              <a:solidFill>
                <a:srgbClr val="000000"/>
              </a:solidFill>
              <a:latin typeface="Outfit"/>
              <a:ea typeface="Outfit"/>
              <a:cs typeface="Outfit"/>
              <a:sym typeface="Outfit"/>
            </a:endParaRPr>
          </a:p>
        </p:txBody>
      </p:sp>
      <p:pic>
        <p:nvPicPr>
          <p:cNvPr id="14" name="Picture 13">
            <a:extLst>
              <a:ext uri="{FF2B5EF4-FFF2-40B4-BE49-F238E27FC236}">
                <a16:creationId xmlns:a16="http://schemas.microsoft.com/office/drawing/2014/main" id="{5C6291A0-9FD9-D1AB-7D09-C7B6FA4530AC}"/>
              </a:ext>
            </a:extLst>
          </p:cNvPr>
          <p:cNvPicPr>
            <a:picLocks noChangeAspect="1"/>
          </p:cNvPicPr>
          <p:nvPr/>
        </p:nvPicPr>
        <p:blipFill>
          <a:blip r:embed="rId3"/>
          <a:stretch>
            <a:fillRect/>
          </a:stretch>
        </p:blipFill>
        <p:spPr>
          <a:xfrm>
            <a:off x="9167888" y="2732968"/>
            <a:ext cx="7772400" cy="5822908"/>
          </a:xfrm>
          <a:prstGeom prst="rect">
            <a:avLst/>
          </a:prstGeom>
          <a:ln>
            <a:solidFill>
              <a:schemeClr val="tx1"/>
            </a:solidFill>
          </a:ln>
        </p:spPr>
      </p:pic>
    </p:spTree>
    <p:extLst>
      <p:ext uri="{BB962C8B-B14F-4D97-AF65-F5344CB8AC3E}">
        <p14:creationId xmlns:p14="http://schemas.microsoft.com/office/powerpoint/2010/main" val="406616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EB8A3-3D0E-0EA2-8226-1694DD92375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C1C7159-3D2C-08E0-AC81-03197583B51D}"/>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8535059F-24F1-301A-E10A-EFB97EDE6651}"/>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D39B96FE-44E6-03FB-4B9E-2489FDC4C69F}"/>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7AA64FC-B893-D0D9-B02B-3C8740656DBD}"/>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7FC7C082-347E-B3D6-DBE9-D33FF2B28C3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13FF905F-A246-F6D3-7136-C7127385F89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BE4DF42E-CEBD-03FB-DFD6-7C531713B70C}"/>
              </a:ext>
            </a:extLst>
          </p:cNvPr>
          <p:cNvSpPr txBox="1"/>
          <p:nvPr/>
        </p:nvSpPr>
        <p:spPr>
          <a:xfrm>
            <a:off x="1028700" y="1236622"/>
            <a:ext cx="98679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Noisy Label Correction</a:t>
            </a:r>
          </a:p>
        </p:txBody>
      </p:sp>
      <p:sp>
        <p:nvSpPr>
          <p:cNvPr id="9" name="TextBox 9">
            <a:extLst>
              <a:ext uri="{FF2B5EF4-FFF2-40B4-BE49-F238E27FC236}">
                <a16:creationId xmlns:a16="http://schemas.microsoft.com/office/drawing/2014/main" id="{EDC27258-9EB3-D525-25A2-0DE23004857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497187E6-B516-DA96-CF34-5804E5BF2EB5}"/>
              </a:ext>
            </a:extLst>
          </p:cNvPr>
          <p:cNvSpPr txBox="1"/>
          <p:nvPr/>
        </p:nvSpPr>
        <p:spPr>
          <a:xfrm>
            <a:off x="1028700" y="2714466"/>
            <a:ext cx="7658100" cy="5635453"/>
          </a:xfrm>
          <a:prstGeom prst="rect">
            <a:avLst/>
          </a:prstGeom>
        </p:spPr>
        <p:txBody>
          <a:bodyPr wrap="square" lIns="0" tIns="0" rIns="0" bIns="0" rtlCol="0" anchor="t">
            <a:spAutoFit/>
          </a:bodyPr>
          <a:lstStyle/>
          <a:p>
            <a:pPr algn="l">
              <a:lnSpc>
                <a:spcPts val="3359"/>
              </a:lnSpc>
            </a:pPr>
            <a:r>
              <a:rPr lang="en-US" sz="2400" b="1" dirty="0">
                <a:solidFill>
                  <a:srgbClr val="000000"/>
                </a:solidFill>
                <a:latin typeface="Outfit"/>
                <a:ea typeface="Outfit"/>
                <a:cs typeface="Outfit"/>
                <a:sym typeface="Outfit"/>
              </a:rPr>
              <a:t>A technique to identify possibly mislabeled, noisy data, by using a trained model. </a:t>
            </a:r>
          </a:p>
          <a:p>
            <a:pPr algn="l">
              <a:lnSpc>
                <a:spcPts val="3359"/>
              </a:lnSpc>
            </a:pPr>
            <a:endParaRPr lang="en-US" sz="2400" dirty="0">
              <a:solidFill>
                <a:srgbClr val="000000"/>
              </a:solidFill>
              <a:latin typeface="Outfit"/>
              <a:ea typeface="Outfit"/>
              <a:cs typeface="Outfit"/>
              <a:sym typeface="Outfit"/>
            </a:endParaRPr>
          </a:p>
          <a:p>
            <a:pPr marL="457200" indent="-457200" algn="l">
              <a:lnSpc>
                <a:spcPts val="3359"/>
              </a:lnSpc>
              <a:buAutoNum type="arabicParenR"/>
            </a:pPr>
            <a:r>
              <a:rPr lang="en-US" sz="2400" dirty="0">
                <a:solidFill>
                  <a:srgbClr val="000000"/>
                </a:solidFill>
                <a:latin typeface="Outfit"/>
                <a:ea typeface="Outfit"/>
                <a:cs typeface="Outfit"/>
                <a:sym typeface="Outfit"/>
              </a:rPr>
              <a:t>Have a trained model or algorithm to detect wrongful labels. </a:t>
            </a:r>
          </a:p>
          <a:p>
            <a:pPr marL="457200" indent="-457200" algn="l">
              <a:lnSpc>
                <a:spcPts val="3359"/>
              </a:lnSpc>
              <a:buAutoNum type="arabicParenR"/>
            </a:pPr>
            <a:r>
              <a:rPr lang="en-US" sz="2400" dirty="0">
                <a:solidFill>
                  <a:srgbClr val="000000"/>
                </a:solidFill>
                <a:latin typeface="Outfit"/>
                <a:ea typeface="Outfit"/>
                <a:cs typeface="Outfit"/>
                <a:sym typeface="Outfit"/>
              </a:rPr>
              <a:t>Make human review corrections to those labels.</a:t>
            </a:r>
          </a:p>
          <a:p>
            <a:pPr marL="457200" indent="-457200" algn="l">
              <a:lnSpc>
                <a:spcPts val="3359"/>
              </a:lnSpc>
              <a:buAutoNum type="arabicParenR"/>
            </a:pPr>
            <a:r>
              <a:rPr lang="en-US" sz="2400" dirty="0">
                <a:solidFill>
                  <a:srgbClr val="000000"/>
                </a:solidFill>
                <a:latin typeface="Outfit"/>
                <a:ea typeface="Outfit"/>
                <a:cs typeface="Outfit"/>
                <a:sym typeface="Outfit"/>
              </a:rPr>
              <a:t>Train the machine learning algorithm on that corrected data. </a:t>
            </a:r>
          </a:p>
          <a:p>
            <a:pPr marL="457200" indent="-457200" algn="l">
              <a:lnSpc>
                <a:spcPts val="3359"/>
              </a:lnSpc>
              <a:buAutoNum type="arabicParenR"/>
            </a:pPr>
            <a:r>
              <a:rPr lang="en-US" sz="2400" dirty="0">
                <a:solidFill>
                  <a:srgbClr val="000000"/>
                </a:solidFill>
                <a:latin typeface="Outfit"/>
                <a:ea typeface="Outfit"/>
                <a:cs typeface="Outfit"/>
                <a:sym typeface="Outfit"/>
              </a:rPr>
              <a:t>Repeat. </a:t>
            </a:r>
          </a:p>
          <a:p>
            <a:pPr marL="457200" indent="-457200" algn="l">
              <a:lnSpc>
                <a:spcPts val="3359"/>
              </a:lnSpc>
              <a:buAutoNum type="arabicParenR"/>
            </a:pPr>
            <a:endParaRPr lang="en-US" sz="2400" dirty="0">
              <a:solidFill>
                <a:srgbClr val="000000"/>
              </a:solidFill>
              <a:latin typeface="Outfit"/>
              <a:ea typeface="Outfit"/>
              <a:cs typeface="Outfit"/>
              <a:sym typeface="Outfit"/>
            </a:endParaRPr>
          </a:p>
          <a:p>
            <a:pPr algn="l">
              <a:lnSpc>
                <a:spcPts val="3359"/>
              </a:lnSpc>
            </a:pPr>
            <a:r>
              <a:rPr lang="en-US" sz="2400" b="1" dirty="0">
                <a:solidFill>
                  <a:srgbClr val="000000"/>
                </a:solidFill>
                <a:latin typeface="Outfit"/>
                <a:ea typeface="Outfit"/>
                <a:cs typeface="Outfit"/>
                <a:sym typeface="Outfit"/>
              </a:rPr>
              <a:t>EXAMPLES</a:t>
            </a:r>
            <a:r>
              <a:rPr lang="en-US" sz="2400" dirty="0">
                <a:solidFill>
                  <a:srgbClr val="000000"/>
                </a:solidFill>
                <a:latin typeface="Outfit"/>
                <a:ea typeface="Outfit"/>
                <a:cs typeface="Outfit"/>
                <a:sym typeface="Outfit"/>
              </a:rPr>
              <a:t>: Crowdsourced data, misclassified spam emails </a:t>
            </a:r>
          </a:p>
          <a:p>
            <a:pPr marL="457200" indent="-457200" algn="l">
              <a:lnSpc>
                <a:spcPts val="3359"/>
              </a:lnSpc>
              <a:buAutoNum type="arabicParenR"/>
            </a:pPr>
            <a:endParaRPr lang="en-US" sz="2400" dirty="0">
              <a:solidFill>
                <a:srgbClr val="000000"/>
              </a:solidFill>
              <a:latin typeface="Outfit"/>
              <a:ea typeface="Outfit"/>
              <a:cs typeface="Outfit"/>
              <a:sym typeface="Outfit"/>
            </a:endParaRPr>
          </a:p>
        </p:txBody>
      </p:sp>
      <p:pic>
        <p:nvPicPr>
          <p:cNvPr id="14" name="Picture 13">
            <a:extLst>
              <a:ext uri="{FF2B5EF4-FFF2-40B4-BE49-F238E27FC236}">
                <a16:creationId xmlns:a16="http://schemas.microsoft.com/office/drawing/2014/main" id="{5B5F231F-2FFF-5D37-8A7B-C97FA51069DE}"/>
              </a:ext>
            </a:extLst>
          </p:cNvPr>
          <p:cNvPicPr>
            <a:picLocks noChangeAspect="1"/>
          </p:cNvPicPr>
          <p:nvPr/>
        </p:nvPicPr>
        <p:blipFill>
          <a:blip r:embed="rId4"/>
          <a:stretch>
            <a:fillRect/>
          </a:stretch>
        </p:blipFill>
        <p:spPr>
          <a:xfrm>
            <a:off x="9167888" y="2732968"/>
            <a:ext cx="7772400" cy="5822908"/>
          </a:xfrm>
          <a:prstGeom prst="rect">
            <a:avLst/>
          </a:prstGeom>
          <a:ln>
            <a:solidFill>
              <a:schemeClr val="tx1"/>
            </a:solidFill>
          </a:ln>
        </p:spPr>
      </p:pic>
    </p:spTree>
    <p:extLst>
      <p:ext uri="{BB962C8B-B14F-4D97-AF65-F5344CB8AC3E}">
        <p14:creationId xmlns:p14="http://schemas.microsoft.com/office/powerpoint/2010/main" val="1680543347"/>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17FAB-3567-98FA-9C04-375CD0BF44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D29453-F86F-EBBF-AAEF-CF680D805F6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0104AC06-D174-9A58-0826-DC2B70F9F0F2}"/>
              </a:ext>
            </a:extLst>
          </p:cNvPr>
          <p:cNvSpPr txBox="1"/>
          <p:nvPr/>
        </p:nvSpPr>
        <p:spPr>
          <a:xfrm>
            <a:off x="1028700" y="4479925"/>
            <a:ext cx="10858500" cy="1164806"/>
          </a:xfrm>
          <a:prstGeom prst="rect">
            <a:avLst/>
          </a:prstGeom>
        </p:spPr>
        <p:txBody>
          <a:bodyPr wrap="square" lIns="0" tIns="0" rIns="0" bIns="0" rtlCol="0" anchor="t">
            <a:spAutoFit/>
          </a:bodyPr>
          <a:lstStyle/>
          <a:p>
            <a:pPr algn="ctr">
              <a:lnSpc>
                <a:spcPts val="9799"/>
              </a:lnSpc>
            </a:pPr>
            <a:r>
              <a:rPr lang="en-US" sz="6999" dirty="0">
                <a:solidFill>
                  <a:srgbClr val="FFFFFF"/>
                </a:solidFill>
                <a:latin typeface="Outfit"/>
                <a:ea typeface="Outfit"/>
                <a:cs typeface="Outfit"/>
                <a:sym typeface="Outfit"/>
              </a:rPr>
              <a:t>Section 2: Data Coverage</a:t>
            </a:r>
          </a:p>
        </p:txBody>
      </p:sp>
      <p:sp>
        <p:nvSpPr>
          <p:cNvPr id="5" name="AutoShape 5">
            <a:extLst>
              <a:ext uri="{FF2B5EF4-FFF2-40B4-BE49-F238E27FC236}">
                <a16:creationId xmlns:a16="http://schemas.microsoft.com/office/drawing/2014/main" id="{5B98EBD3-166C-1198-45E5-802CBB50EC3A}"/>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5C1FE911-8D65-25F3-1F07-D73D90C813F8}"/>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3968810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FA932-BB37-C31B-25DD-F52B4AFC70A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107073A-B2C3-44FC-1240-33476156AEB0}"/>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C72BBEF4-BEAD-8210-DD29-D019040D00D0}"/>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3CBF5D10-751A-6802-60E5-C922EDE86B32}"/>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060A01F2-6ED9-AC71-47A8-EFEB92580115}"/>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9AA95A48-451A-FF6B-2FB1-73431223CAD0}"/>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2419E399-5C7B-BDCC-5B10-1CAAB7B6210B}"/>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87E7BA89-90AD-1171-ACB9-5E3181A65901}"/>
              </a:ext>
            </a:extLst>
          </p:cNvPr>
          <p:cNvSpPr txBox="1"/>
          <p:nvPr/>
        </p:nvSpPr>
        <p:spPr>
          <a:xfrm>
            <a:off x="1028700" y="1236622"/>
            <a:ext cx="73533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What is Data?</a:t>
            </a:r>
          </a:p>
        </p:txBody>
      </p:sp>
      <p:sp>
        <p:nvSpPr>
          <p:cNvPr id="9" name="TextBox 9">
            <a:extLst>
              <a:ext uri="{FF2B5EF4-FFF2-40B4-BE49-F238E27FC236}">
                <a16:creationId xmlns:a16="http://schemas.microsoft.com/office/drawing/2014/main" id="{26235EC5-2FE5-A549-8FB3-1B68B529420D}"/>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B988F5B4-DB02-97A9-7FAD-3419E4600DD0}"/>
              </a:ext>
            </a:extLst>
          </p:cNvPr>
          <p:cNvSpPr txBox="1"/>
          <p:nvPr/>
        </p:nvSpPr>
        <p:spPr>
          <a:xfrm>
            <a:off x="1028700" y="2714466"/>
            <a:ext cx="8115300" cy="6042680"/>
          </a:xfrm>
          <a:prstGeom prst="rect">
            <a:avLst/>
          </a:prstGeom>
        </p:spPr>
        <p:txBody>
          <a:bodyPr wrap="square" lIns="0" tIns="0" rIns="0" bIns="0" rtlCol="0" anchor="t">
            <a:spAutoFit/>
          </a:bodyPr>
          <a:lstStyle/>
          <a:p>
            <a:pPr lvl="0">
              <a:spcBef>
                <a:spcPts val="1700"/>
              </a:spcBef>
              <a:buClr>
                <a:srgbClr val="3F3F3F"/>
              </a:buClr>
              <a:buSzPts val="1200"/>
            </a:pPr>
            <a:r>
              <a:rPr lang="en-US" sz="2800" b="1" dirty="0">
                <a:latin typeface="Outfit" panose="020B0604020202020204" charset="0"/>
              </a:rPr>
              <a:t>Imagine you were provided a photo of a family:</a:t>
            </a:r>
            <a:endParaRPr lang="en-US" sz="2800" dirty="0">
              <a:latin typeface="Outfit" panose="020B0604020202020204" charset="0"/>
            </a:endParaRPr>
          </a:p>
          <a:p>
            <a:pPr marL="215900" lvl="0" indent="-228600">
              <a:spcBef>
                <a:spcPts val="1700"/>
              </a:spcBef>
              <a:buClr>
                <a:srgbClr val="3F3F3F"/>
              </a:buClr>
              <a:buSzPts val="1400"/>
              <a:buFont typeface="Arial"/>
              <a:buChar char="•"/>
            </a:pPr>
            <a:r>
              <a:rPr lang="en-US" sz="2800" dirty="0">
                <a:latin typeface="Outfit" panose="020B0604020202020204" charset="0"/>
              </a:rPr>
              <a:t>Do you know this family’s story based on just one photo? </a:t>
            </a:r>
          </a:p>
          <a:p>
            <a:pPr marL="215900" lvl="0" indent="-228600">
              <a:spcBef>
                <a:spcPts val="1700"/>
              </a:spcBef>
              <a:buClr>
                <a:srgbClr val="3F3F3F"/>
              </a:buClr>
              <a:buSzPts val="1400"/>
              <a:buFont typeface="Arial"/>
              <a:buChar char="•"/>
            </a:pPr>
            <a:r>
              <a:rPr lang="en-US" sz="2800" dirty="0">
                <a:latin typeface="Outfit" panose="020B0604020202020204" charset="0"/>
              </a:rPr>
              <a:t>What if you had 20 photos? 200 photos? 2000 photos? How many photos do you need to know their story? </a:t>
            </a:r>
          </a:p>
          <a:p>
            <a:pPr marL="215900" lvl="0" indent="-228600">
              <a:spcBef>
                <a:spcPts val="1700"/>
              </a:spcBef>
              <a:buClr>
                <a:srgbClr val="3F3F3F"/>
              </a:buClr>
              <a:buSzPts val="1400"/>
              <a:buFont typeface="Arial"/>
              <a:buChar char="•"/>
            </a:pPr>
            <a:r>
              <a:rPr lang="en-US" sz="2800" dirty="0">
                <a:latin typeface="Outfit" panose="020B0604020202020204" charset="0"/>
              </a:rPr>
              <a:t>Do you need photos of them in different situations? Home, work, school, and vacation? Alone and together? With relatives and friends?</a:t>
            </a:r>
          </a:p>
          <a:p>
            <a:pPr lvl="0">
              <a:spcBef>
                <a:spcPts val="1700"/>
              </a:spcBef>
              <a:buClr>
                <a:srgbClr val="3F3F3F"/>
              </a:buClr>
              <a:buSzPts val="1200"/>
            </a:pPr>
            <a:r>
              <a:rPr lang="en-US" sz="2800" b="1" dirty="0">
                <a:latin typeface="Outfit" panose="020B0604020202020204" charset="0"/>
              </a:rPr>
              <a:t>How much can we know about this family just through photos? And how many/what photos do we need?  </a:t>
            </a:r>
            <a:endParaRPr lang="en-US" sz="2800" dirty="0">
              <a:latin typeface="Outfit" panose="020B0604020202020204" charset="0"/>
            </a:endParaRPr>
          </a:p>
        </p:txBody>
      </p:sp>
      <p:pic>
        <p:nvPicPr>
          <p:cNvPr id="13" name="Google Shape;528;p73" descr="A picture containing person, indoor, child, sitting&#10;&#10;Description automatically generated">
            <a:extLst>
              <a:ext uri="{FF2B5EF4-FFF2-40B4-BE49-F238E27FC236}">
                <a16:creationId xmlns:a16="http://schemas.microsoft.com/office/drawing/2014/main" id="{573FB127-3B1D-FAC3-85BB-DBA2D1B14B0C}"/>
              </a:ext>
            </a:extLst>
          </p:cNvPr>
          <p:cNvPicPr preferRelativeResize="0"/>
          <p:nvPr/>
        </p:nvPicPr>
        <p:blipFill rotWithShape="1">
          <a:blip r:embed="rId3">
            <a:alphaModFix/>
          </a:blip>
          <a:srcRect/>
          <a:stretch/>
        </p:blipFill>
        <p:spPr>
          <a:xfrm>
            <a:off x="11507396" y="2113760"/>
            <a:ext cx="5470992" cy="3647327"/>
          </a:xfrm>
          <a:prstGeom prst="rect">
            <a:avLst/>
          </a:prstGeom>
          <a:noFill/>
          <a:ln>
            <a:noFill/>
          </a:ln>
        </p:spPr>
      </p:pic>
    </p:spTree>
    <p:extLst>
      <p:ext uri="{BB962C8B-B14F-4D97-AF65-F5344CB8AC3E}">
        <p14:creationId xmlns:p14="http://schemas.microsoft.com/office/powerpoint/2010/main" val="1016179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A9E25-2B78-9293-0222-B30F5B4CE54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B39E122-F999-0D1A-351E-36F38D9E5E2B}"/>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3160A9DD-EAA0-9DAD-587B-0E1ED50306DD}"/>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AFD8393E-9056-50E4-D0F8-576ADDC1AE3A}"/>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C0C6F0D0-A0E5-8FA8-209C-8804079AB60A}"/>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923F3536-ED9D-EFE6-36B7-23ACC91DF58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C2564092-F822-FCB8-FCDB-B4C0FF9E44E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87AC1E8C-8103-8E21-6F7B-ACCF15E5DA00}"/>
              </a:ext>
            </a:extLst>
          </p:cNvPr>
          <p:cNvSpPr txBox="1"/>
          <p:nvPr/>
        </p:nvSpPr>
        <p:spPr>
          <a:xfrm>
            <a:off x="1028700" y="1236622"/>
            <a:ext cx="73533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Data is Snapshots!</a:t>
            </a:r>
          </a:p>
        </p:txBody>
      </p:sp>
      <p:sp>
        <p:nvSpPr>
          <p:cNvPr id="9" name="TextBox 9">
            <a:extLst>
              <a:ext uri="{FF2B5EF4-FFF2-40B4-BE49-F238E27FC236}">
                <a16:creationId xmlns:a16="http://schemas.microsoft.com/office/drawing/2014/main" id="{EBCEF10B-789A-6546-34E3-2841F82B330A}"/>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3710C1D7-480D-A60A-A9A9-E5DCDF1EBD69}"/>
              </a:ext>
            </a:extLst>
          </p:cNvPr>
          <p:cNvSpPr txBox="1"/>
          <p:nvPr/>
        </p:nvSpPr>
        <p:spPr>
          <a:xfrm>
            <a:off x="1028700" y="2714466"/>
            <a:ext cx="8115300" cy="6340197"/>
          </a:xfrm>
          <a:prstGeom prst="rect">
            <a:avLst/>
          </a:prstGeom>
        </p:spPr>
        <p:txBody>
          <a:bodyPr wrap="square" lIns="0" tIns="0" rIns="0" bIns="0" rtlCol="0" anchor="t">
            <a:spAutoFit/>
          </a:bodyPr>
          <a:lstStyle/>
          <a:p>
            <a:pPr lvl="0">
              <a:buClr>
                <a:srgbClr val="3F3F3F"/>
              </a:buClr>
              <a:buSzPts val="1200"/>
            </a:pPr>
            <a:r>
              <a:rPr lang="en-US" sz="2800" b="1" i="1" dirty="0">
                <a:latin typeface="Outfit" panose="020B0604020202020204" charset="0"/>
              </a:rPr>
              <a:t>Data</a:t>
            </a:r>
            <a:r>
              <a:rPr lang="en-US" sz="2800" b="1" dirty="0">
                <a:latin typeface="Outfit" panose="020B0604020202020204" charset="0"/>
              </a:rPr>
              <a:t> is just like photographs; it provides snapshots of a story at discrete points in time.</a:t>
            </a:r>
          </a:p>
          <a:p>
            <a:pPr lvl="0">
              <a:buClr>
                <a:srgbClr val="3F3F3F"/>
              </a:buClr>
              <a:buSzPts val="1200"/>
            </a:pPr>
            <a:endParaRPr lang="en-US" sz="2800" b="1" dirty="0">
              <a:latin typeface="Outfit" panose="020B0604020202020204" charset="0"/>
            </a:endParaRPr>
          </a:p>
          <a:p>
            <a:pPr lvl="0">
              <a:buClr>
                <a:srgbClr val="3F3F3F"/>
              </a:buClr>
              <a:buSzPts val="1200"/>
            </a:pPr>
            <a:r>
              <a:rPr lang="en-US" sz="2800" dirty="0">
                <a:latin typeface="Outfit" panose="020B0604020202020204" charset="0"/>
              </a:rPr>
              <a:t>The continuous reality and contexts of the story are not captured, nor are the infinite number of variables in that story.</a:t>
            </a:r>
          </a:p>
          <a:p>
            <a:pPr lvl="0">
              <a:buClr>
                <a:srgbClr val="3F3F3F"/>
              </a:buClr>
              <a:buSzPts val="1200"/>
            </a:pPr>
            <a:endParaRPr lang="en-US" sz="2800" b="1" dirty="0">
              <a:latin typeface="Outfit" panose="020B0604020202020204" charset="0"/>
            </a:endParaRPr>
          </a:p>
          <a:p>
            <a:pPr lvl="0">
              <a:buClr>
                <a:srgbClr val="3F3F3F"/>
              </a:buClr>
              <a:buSzPts val="1200"/>
            </a:pPr>
            <a:r>
              <a:rPr lang="en-US" sz="2800" dirty="0">
                <a:latin typeface="Outfit" panose="020B0604020202020204" charset="0"/>
              </a:rPr>
              <a:t>Today there is a great deal of emphasis on data collection, promoting the idea it can intelligently tell a story, even predict what happens next, and thus create artificial intelligence. </a:t>
            </a:r>
          </a:p>
          <a:p>
            <a:pPr lvl="0">
              <a:buClr>
                <a:srgbClr val="3F3F3F"/>
              </a:buClr>
              <a:buSzPts val="1200"/>
            </a:pPr>
            <a:endParaRPr lang="en-US" sz="2800" b="1" dirty="0">
              <a:latin typeface="Outfit" panose="020B0604020202020204" charset="0"/>
            </a:endParaRPr>
          </a:p>
          <a:p>
            <a:pPr lvl="0">
              <a:buClr>
                <a:srgbClr val="3F3F3F"/>
              </a:buClr>
              <a:buSzPts val="1200"/>
            </a:pPr>
            <a:r>
              <a:rPr lang="en-US" sz="2800" b="1" dirty="0">
                <a:latin typeface="Outfit" panose="020B0604020202020204" charset="0"/>
              </a:rPr>
              <a:t>Is this realistic? Why or why not? </a:t>
            </a:r>
          </a:p>
          <a:p>
            <a:pPr lvl="0">
              <a:buClr>
                <a:srgbClr val="3F3F3F"/>
              </a:buClr>
              <a:buSzPts val="1200"/>
            </a:pPr>
            <a:endParaRPr lang="en-US" sz="2400" b="1" dirty="0"/>
          </a:p>
          <a:p>
            <a:pPr lvl="0">
              <a:buClr>
                <a:srgbClr val="3F3F3F"/>
              </a:buClr>
              <a:buSzPts val="1200"/>
            </a:pPr>
            <a:endParaRPr lang="en-US" sz="2400" dirty="0"/>
          </a:p>
        </p:txBody>
      </p:sp>
      <p:pic>
        <p:nvPicPr>
          <p:cNvPr id="13" name="Google Shape;528;p73" descr="A picture containing person, indoor, child, sitting&#10;&#10;Description automatically generated">
            <a:extLst>
              <a:ext uri="{FF2B5EF4-FFF2-40B4-BE49-F238E27FC236}">
                <a16:creationId xmlns:a16="http://schemas.microsoft.com/office/drawing/2014/main" id="{35C0190E-5EC3-C8E6-BCD7-491E83139B4F}"/>
              </a:ext>
            </a:extLst>
          </p:cNvPr>
          <p:cNvPicPr preferRelativeResize="0"/>
          <p:nvPr/>
        </p:nvPicPr>
        <p:blipFill rotWithShape="1">
          <a:blip r:embed="rId3">
            <a:alphaModFix/>
          </a:blip>
          <a:srcRect/>
          <a:stretch/>
        </p:blipFill>
        <p:spPr>
          <a:xfrm>
            <a:off x="11507396" y="2113760"/>
            <a:ext cx="5470992" cy="3647327"/>
          </a:xfrm>
          <a:prstGeom prst="rect">
            <a:avLst/>
          </a:prstGeom>
          <a:noFill/>
          <a:ln>
            <a:noFill/>
          </a:ln>
        </p:spPr>
      </p:pic>
    </p:spTree>
    <p:extLst>
      <p:ext uri="{BB962C8B-B14F-4D97-AF65-F5344CB8AC3E}">
        <p14:creationId xmlns:p14="http://schemas.microsoft.com/office/powerpoint/2010/main" val="247281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C9FF6-5BA0-9E14-2416-6A8FC2BA1FA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EDE91EB-096A-6C2D-A0BC-077E65AB124F}"/>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BC058CC9-02A0-CE3D-4EA6-D6E533AC1266}"/>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8253631A-A3CA-AF38-132A-8A8CB7554CF9}"/>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717B4E0-F15A-61AF-CA7F-F0FFCE59ADAD}"/>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62D0F549-6790-3A60-9706-5FFE8BD7EDA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0AC027DE-AE82-2EA9-DAF7-351282ED5074}"/>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3949E84F-EFAB-3247-E5CD-99F77823EC26}"/>
              </a:ext>
            </a:extLst>
          </p:cNvPr>
          <p:cNvSpPr txBox="1"/>
          <p:nvPr/>
        </p:nvSpPr>
        <p:spPr>
          <a:xfrm>
            <a:off x="1028700" y="1236622"/>
            <a:ext cx="73533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Data is Snapshots!</a:t>
            </a:r>
          </a:p>
        </p:txBody>
      </p:sp>
      <p:sp>
        <p:nvSpPr>
          <p:cNvPr id="9" name="TextBox 9">
            <a:extLst>
              <a:ext uri="{FF2B5EF4-FFF2-40B4-BE49-F238E27FC236}">
                <a16:creationId xmlns:a16="http://schemas.microsoft.com/office/drawing/2014/main" id="{53D2D092-16AA-4C82-0671-C46D0F5DF2CA}"/>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83DEED5B-3BC4-7655-A2EC-CCEE6AE464FE}"/>
              </a:ext>
            </a:extLst>
          </p:cNvPr>
          <p:cNvSpPr txBox="1"/>
          <p:nvPr/>
        </p:nvSpPr>
        <p:spPr>
          <a:xfrm>
            <a:off x="1028700" y="2714466"/>
            <a:ext cx="8115300" cy="7201972"/>
          </a:xfrm>
          <a:prstGeom prst="rect">
            <a:avLst/>
          </a:prstGeom>
        </p:spPr>
        <p:txBody>
          <a:bodyPr wrap="square" lIns="0" tIns="0" rIns="0" bIns="0" rtlCol="0" anchor="t">
            <a:spAutoFit/>
          </a:bodyPr>
          <a:lstStyle/>
          <a:p>
            <a:pPr lvl="0">
              <a:buClr>
                <a:srgbClr val="3F3F3F"/>
              </a:buClr>
              <a:buSzPts val="1200"/>
            </a:pPr>
            <a:r>
              <a:rPr lang="en-US" sz="2800" b="1" dirty="0">
                <a:latin typeface="Outfit" panose="020B0604020202020204" charset="0"/>
              </a:rPr>
              <a:t>But how realistic is this objective? How narrow must our scope be to make it feasible? </a:t>
            </a:r>
          </a:p>
          <a:p>
            <a:pPr lvl="0">
              <a:buClr>
                <a:srgbClr val="3F3F3F"/>
              </a:buClr>
              <a:buSzPts val="1200"/>
            </a:pPr>
            <a:endParaRPr lang="en-US" sz="2800" b="1" dirty="0">
              <a:latin typeface="Outfit" panose="020B0604020202020204" charset="0"/>
            </a:endParaRPr>
          </a:p>
          <a:p>
            <a:pPr lvl="0">
              <a:buClr>
                <a:srgbClr val="3F3F3F"/>
              </a:buClr>
              <a:buSzPts val="1200"/>
            </a:pPr>
            <a:r>
              <a:rPr lang="en-US" sz="2800" b="1" dirty="0">
                <a:latin typeface="Outfit" panose="020B0604020202020204" charset="0"/>
              </a:rPr>
              <a:t>A few strategic photos of the father playing golf can easily tell us whether he is good at golf. </a:t>
            </a:r>
          </a:p>
          <a:p>
            <a:pPr lvl="0">
              <a:buClr>
                <a:srgbClr val="3F3F3F"/>
              </a:buClr>
              <a:buSzPts val="1200"/>
            </a:pPr>
            <a:endParaRPr lang="en-US" sz="2800" b="1" dirty="0">
              <a:latin typeface="Outfit" panose="020B0604020202020204" charset="0"/>
            </a:endParaRPr>
          </a:p>
          <a:p>
            <a:pPr lvl="0">
              <a:buClr>
                <a:srgbClr val="3F3F3F"/>
              </a:buClr>
              <a:buSzPts val="1200"/>
            </a:pPr>
            <a:r>
              <a:rPr lang="en-US" sz="2800" dirty="0">
                <a:latin typeface="Outfit" panose="020B0604020202020204" charset="0"/>
              </a:rPr>
              <a:t>A photo of him captured mid-swing.</a:t>
            </a:r>
          </a:p>
          <a:p>
            <a:pPr lvl="0">
              <a:buClr>
                <a:srgbClr val="3F3F3F"/>
              </a:buClr>
              <a:buSzPts val="1200"/>
            </a:pPr>
            <a:endParaRPr lang="en-US" sz="2800" b="1" dirty="0">
              <a:latin typeface="Outfit" panose="020B0604020202020204" charset="0"/>
            </a:endParaRPr>
          </a:p>
          <a:p>
            <a:pPr lvl="0">
              <a:buClr>
                <a:srgbClr val="3F3F3F"/>
              </a:buClr>
              <a:buSzPts val="1200"/>
            </a:pPr>
            <a:r>
              <a:rPr lang="en-US" sz="2800" dirty="0">
                <a:latin typeface="Outfit" panose="020B0604020202020204" charset="0"/>
              </a:rPr>
              <a:t>A photo of him cheerful or lamenting at the 18</a:t>
            </a:r>
            <a:r>
              <a:rPr lang="en-US" sz="2800" baseline="30000" dirty="0">
                <a:latin typeface="Outfit" panose="020B0604020202020204" charset="0"/>
              </a:rPr>
              <a:t>th</a:t>
            </a:r>
            <a:r>
              <a:rPr lang="en-US" sz="2800" dirty="0">
                <a:latin typeface="Outfit" panose="020B0604020202020204" charset="0"/>
              </a:rPr>
              <a:t> hole.</a:t>
            </a:r>
          </a:p>
          <a:p>
            <a:pPr lvl="0">
              <a:buClr>
                <a:srgbClr val="3F3F3F"/>
              </a:buClr>
              <a:buSzPts val="1200"/>
            </a:pPr>
            <a:endParaRPr lang="en-US" sz="2800" b="1" dirty="0">
              <a:latin typeface="Outfit" panose="020B0604020202020204" charset="0"/>
            </a:endParaRPr>
          </a:p>
          <a:p>
            <a:pPr lvl="0">
              <a:buClr>
                <a:srgbClr val="3F3F3F"/>
              </a:buClr>
              <a:buSzPts val="1200"/>
            </a:pPr>
            <a:r>
              <a:rPr lang="en-US" sz="2800" dirty="0">
                <a:latin typeface="Outfit" panose="020B0604020202020204" charset="0"/>
              </a:rPr>
              <a:t>A photo of his scorecard!</a:t>
            </a:r>
          </a:p>
          <a:p>
            <a:pPr lvl="0">
              <a:buClr>
                <a:srgbClr val="3F3F3F"/>
              </a:buClr>
              <a:buSzPts val="1200"/>
            </a:pPr>
            <a:endParaRPr lang="en-US" sz="2800" b="1" dirty="0">
              <a:latin typeface="Outfit" panose="020B0604020202020204" charset="0"/>
            </a:endParaRPr>
          </a:p>
          <a:p>
            <a:pPr lvl="0">
              <a:buClr>
                <a:srgbClr val="3F3F3F"/>
              </a:buClr>
              <a:buSzPts val="1200"/>
            </a:pPr>
            <a:r>
              <a:rPr lang="en-US" sz="2800" b="1" dirty="0">
                <a:latin typeface="Outfit" panose="020B0604020202020204" charset="0"/>
              </a:rPr>
              <a:t>But trying to decipher his entire life story through photos… that is a much harder problem.</a:t>
            </a:r>
          </a:p>
          <a:p>
            <a:pPr lvl="0">
              <a:buClr>
                <a:srgbClr val="3F3F3F"/>
              </a:buClr>
              <a:buSzPts val="1200"/>
            </a:pPr>
            <a:endParaRPr lang="en-US" sz="2400" b="1" dirty="0"/>
          </a:p>
          <a:p>
            <a:pPr lvl="0">
              <a:buClr>
                <a:srgbClr val="3F3F3F"/>
              </a:buClr>
              <a:buSzPts val="1200"/>
            </a:pPr>
            <a:endParaRPr lang="en-US" sz="2400" dirty="0"/>
          </a:p>
        </p:txBody>
      </p:sp>
      <p:pic>
        <p:nvPicPr>
          <p:cNvPr id="14" name="Google Shape;544;p75" descr="Free Photo of a Man with a Blue Cap Playing Golf Stock Photo">
            <a:extLst>
              <a:ext uri="{FF2B5EF4-FFF2-40B4-BE49-F238E27FC236}">
                <a16:creationId xmlns:a16="http://schemas.microsoft.com/office/drawing/2014/main" id="{A845DA06-2ABC-7B65-CE93-6933E03A3D98}"/>
              </a:ext>
            </a:extLst>
          </p:cNvPr>
          <p:cNvPicPr preferRelativeResize="0"/>
          <p:nvPr/>
        </p:nvPicPr>
        <p:blipFill rotWithShape="1">
          <a:blip r:embed="rId3">
            <a:alphaModFix/>
          </a:blip>
          <a:srcRect/>
          <a:stretch/>
        </p:blipFill>
        <p:spPr>
          <a:xfrm>
            <a:off x="12192001" y="2068645"/>
            <a:ext cx="4268888" cy="6403333"/>
          </a:xfrm>
          <a:prstGeom prst="rect">
            <a:avLst/>
          </a:prstGeom>
          <a:noFill/>
          <a:ln>
            <a:noFill/>
          </a:ln>
        </p:spPr>
      </p:pic>
    </p:spTree>
    <p:extLst>
      <p:ext uri="{BB962C8B-B14F-4D97-AF65-F5344CB8AC3E}">
        <p14:creationId xmlns:p14="http://schemas.microsoft.com/office/powerpoint/2010/main" val="252011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6C4974F-450E-E84F-2D2D-5CAD1B1D33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38212F-8A1F-C683-42C3-2ED69E62A216}"/>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l="-29718" t="-66107" r="-27809" b="-85571"/>
            </a:stretch>
          </a:blipFill>
        </p:spPr>
        <p:txBody>
          <a:bodyPr/>
          <a:lstStyle/>
          <a:p>
            <a:endParaRPr lang="en-US" dirty="0"/>
          </a:p>
        </p:txBody>
      </p:sp>
      <p:grpSp>
        <p:nvGrpSpPr>
          <p:cNvPr id="3" name="Group 3">
            <a:extLst>
              <a:ext uri="{FF2B5EF4-FFF2-40B4-BE49-F238E27FC236}">
                <a16:creationId xmlns:a16="http://schemas.microsoft.com/office/drawing/2014/main" id="{FDDE79C6-8DA5-045F-97EE-CAFCB3462848}"/>
              </a:ext>
            </a:extLst>
          </p:cNvPr>
          <p:cNvGrpSpPr/>
          <p:nvPr/>
        </p:nvGrpSpPr>
        <p:grpSpPr>
          <a:xfrm>
            <a:off x="0" y="2903094"/>
            <a:ext cx="18288000" cy="1110924"/>
            <a:chOff x="0" y="0"/>
            <a:chExt cx="5287621" cy="321202"/>
          </a:xfrm>
        </p:grpSpPr>
        <p:sp>
          <p:nvSpPr>
            <p:cNvPr id="4" name="Freeform 4">
              <a:extLst>
                <a:ext uri="{FF2B5EF4-FFF2-40B4-BE49-F238E27FC236}">
                  <a16:creationId xmlns:a16="http://schemas.microsoft.com/office/drawing/2014/main" id="{5F667A5B-D7FF-A013-10EB-F450131B3004}"/>
                </a:ext>
              </a:extLst>
            </p:cNvPr>
            <p:cNvSpPr/>
            <p:nvPr/>
          </p:nvSpPr>
          <p:spPr>
            <a:xfrm>
              <a:off x="0" y="0"/>
              <a:ext cx="5287621" cy="321202"/>
            </a:xfrm>
            <a:custGeom>
              <a:avLst/>
              <a:gdLst/>
              <a:ahLst/>
              <a:cxnLst/>
              <a:rect l="l" t="t" r="r" b="b"/>
              <a:pathLst>
                <a:path w="5287621" h="321202">
                  <a:moveTo>
                    <a:pt x="0" y="0"/>
                  </a:moveTo>
                  <a:lnTo>
                    <a:pt x="5287621" y="0"/>
                  </a:lnTo>
                  <a:lnTo>
                    <a:pt x="5287621" y="321202"/>
                  </a:lnTo>
                  <a:lnTo>
                    <a:pt x="0" y="321202"/>
                  </a:lnTo>
                  <a:close/>
                </a:path>
              </a:pathLst>
            </a:custGeom>
            <a:solidFill>
              <a:srgbClr val="00CD8F"/>
            </a:solidFill>
          </p:spPr>
          <p:txBody>
            <a:bodyPr/>
            <a:lstStyle/>
            <a:p>
              <a:endParaRPr lang="en-US" dirty="0"/>
            </a:p>
          </p:txBody>
        </p:sp>
        <p:sp>
          <p:nvSpPr>
            <p:cNvPr id="5" name="TextBox 5">
              <a:extLst>
                <a:ext uri="{FF2B5EF4-FFF2-40B4-BE49-F238E27FC236}">
                  <a16:creationId xmlns:a16="http://schemas.microsoft.com/office/drawing/2014/main" id="{7F3FF3DF-A3B0-2635-0B3D-4F8DCBDC4D4F}"/>
                </a:ext>
              </a:extLst>
            </p:cNvPr>
            <p:cNvSpPr txBox="1"/>
            <p:nvPr/>
          </p:nvSpPr>
          <p:spPr>
            <a:xfrm>
              <a:off x="0" y="-19050"/>
              <a:ext cx="5287621" cy="340252"/>
            </a:xfrm>
            <a:prstGeom prst="rect">
              <a:avLst/>
            </a:prstGeom>
          </p:spPr>
          <p:txBody>
            <a:bodyPr lIns="50800" tIns="50800" rIns="50800" bIns="50800" rtlCol="0" anchor="ctr"/>
            <a:lstStyle/>
            <a:p>
              <a:pPr algn="ctr">
                <a:lnSpc>
                  <a:spcPts val="1820"/>
                </a:lnSpc>
              </a:pPr>
              <a:endParaRPr dirty="0"/>
            </a:p>
          </p:txBody>
        </p:sp>
      </p:grpSp>
      <p:grpSp>
        <p:nvGrpSpPr>
          <p:cNvPr id="6" name="Group 6">
            <a:extLst>
              <a:ext uri="{FF2B5EF4-FFF2-40B4-BE49-F238E27FC236}">
                <a16:creationId xmlns:a16="http://schemas.microsoft.com/office/drawing/2014/main" id="{65F0C4D2-4ADC-FE03-5D1D-C8F2CBF37931}"/>
              </a:ext>
            </a:extLst>
          </p:cNvPr>
          <p:cNvGrpSpPr/>
          <p:nvPr/>
        </p:nvGrpSpPr>
        <p:grpSpPr>
          <a:xfrm>
            <a:off x="14417256" y="6466736"/>
            <a:ext cx="2791564" cy="2791564"/>
            <a:chOff x="0" y="0"/>
            <a:chExt cx="812800" cy="812800"/>
          </a:xfrm>
        </p:grpSpPr>
        <p:sp>
          <p:nvSpPr>
            <p:cNvPr id="7" name="Freeform 7">
              <a:extLst>
                <a:ext uri="{FF2B5EF4-FFF2-40B4-BE49-F238E27FC236}">
                  <a16:creationId xmlns:a16="http://schemas.microsoft.com/office/drawing/2014/main" id="{768D4C75-5BC5-4EBF-CDC3-3930F72EF9E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p:spPr>
          <p:txBody>
            <a:bodyPr/>
            <a:lstStyle/>
            <a:p>
              <a:endParaRPr lang="en-US" dirty="0"/>
            </a:p>
          </p:txBody>
        </p:sp>
        <p:sp>
          <p:nvSpPr>
            <p:cNvPr id="8" name="TextBox 8">
              <a:extLst>
                <a:ext uri="{FF2B5EF4-FFF2-40B4-BE49-F238E27FC236}">
                  <a16:creationId xmlns:a16="http://schemas.microsoft.com/office/drawing/2014/main" id="{0A58E014-A7CE-AA7E-EA6F-085645C70DCD}"/>
                </a:ext>
              </a:extLst>
            </p:cNvPr>
            <p:cNvSpPr txBox="1"/>
            <p:nvPr/>
          </p:nvSpPr>
          <p:spPr>
            <a:xfrm>
              <a:off x="76200" y="66675"/>
              <a:ext cx="660400" cy="669925"/>
            </a:xfrm>
            <a:prstGeom prst="rect">
              <a:avLst/>
            </a:prstGeom>
          </p:spPr>
          <p:txBody>
            <a:bodyPr lIns="10997" tIns="10997" rIns="10997" bIns="10997" rtlCol="0" anchor="ctr"/>
            <a:lstStyle/>
            <a:p>
              <a:pPr algn="ctr">
                <a:lnSpc>
                  <a:spcPts val="212"/>
                </a:lnSpc>
                <a:spcBef>
                  <a:spcPct val="0"/>
                </a:spcBef>
              </a:pPr>
              <a:endParaRPr dirty="0"/>
            </a:p>
          </p:txBody>
        </p:sp>
      </p:grpSp>
      <p:sp>
        <p:nvSpPr>
          <p:cNvPr id="11" name="Freeform 11">
            <a:extLst>
              <a:ext uri="{FF2B5EF4-FFF2-40B4-BE49-F238E27FC236}">
                <a16:creationId xmlns:a16="http://schemas.microsoft.com/office/drawing/2014/main" id="{64818A35-F850-8BC4-80EE-7CF068E955D5}"/>
              </a:ext>
            </a:extLst>
          </p:cNvPr>
          <p:cNvSpPr/>
          <p:nvPr/>
        </p:nvSpPr>
        <p:spPr>
          <a:xfrm>
            <a:off x="972949" y="802867"/>
            <a:ext cx="4210171" cy="863085"/>
          </a:xfrm>
          <a:custGeom>
            <a:avLst/>
            <a:gdLst/>
            <a:ahLst/>
            <a:cxnLst/>
            <a:rect l="l" t="t" r="r" b="b"/>
            <a:pathLst>
              <a:path w="4210171" h="863085">
                <a:moveTo>
                  <a:pt x="0" y="0"/>
                </a:moveTo>
                <a:lnTo>
                  <a:pt x="4210172" y="0"/>
                </a:lnTo>
                <a:lnTo>
                  <a:pt x="4210172" y="863085"/>
                </a:lnTo>
                <a:lnTo>
                  <a:pt x="0" y="8630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2" name="TextBox 12">
            <a:extLst>
              <a:ext uri="{FF2B5EF4-FFF2-40B4-BE49-F238E27FC236}">
                <a16:creationId xmlns:a16="http://schemas.microsoft.com/office/drawing/2014/main" id="{4BDCA74F-C253-3AC6-D1E9-B620098CF0C7}"/>
              </a:ext>
            </a:extLst>
          </p:cNvPr>
          <p:cNvSpPr txBox="1"/>
          <p:nvPr/>
        </p:nvSpPr>
        <p:spPr>
          <a:xfrm>
            <a:off x="972949" y="4411702"/>
            <a:ext cx="16114333" cy="499239"/>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FFFFFF"/>
                </a:solidFill>
                <a:latin typeface="Outfit"/>
                <a:ea typeface="Outfit"/>
                <a:cs typeface="Outfit"/>
                <a:sym typeface="Outfit"/>
              </a:rPr>
              <a:t>How bias, operating domain, and data entry drive AI performance</a:t>
            </a:r>
          </a:p>
        </p:txBody>
      </p:sp>
      <p:sp>
        <p:nvSpPr>
          <p:cNvPr id="13" name="TextBox 13">
            <a:extLst>
              <a:ext uri="{FF2B5EF4-FFF2-40B4-BE49-F238E27FC236}">
                <a16:creationId xmlns:a16="http://schemas.microsoft.com/office/drawing/2014/main" id="{788AEF8C-A0C5-80E0-D64A-98108A7283DA}"/>
              </a:ext>
            </a:extLst>
          </p:cNvPr>
          <p:cNvSpPr txBox="1"/>
          <p:nvPr/>
        </p:nvSpPr>
        <p:spPr>
          <a:xfrm>
            <a:off x="972949" y="2936269"/>
            <a:ext cx="13809851" cy="832023"/>
          </a:xfrm>
          <a:prstGeom prst="rect">
            <a:avLst/>
          </a:prstGeom>
        </p:spPr>
        <p:txBody>
          <a:bodyPr wrap="square" lIns="0" tIns="0" rIns="0" bIns="0" rtlCol="0" anchor="t">
            <a:spAutoFit/>
          </a:bodyPr>
          <a:lstStyle/>
          <a:p>
            <a:pPr marL="0" lvl="0" indent="0" algn="l">
              <a:lnSpc>
                <a:spcPts val="7000"/>
              </a:lnSpc>
              <a:spcBef>
                <a:spcPct val="0"/>
              </a:spcBef>
            </a:pPr>
            <a:r>
              <a:rPr lang="en-US" sz="5000" dirty="0">
                <a:solidFill>
                  <a:srgbClr val="FFFFFF"/>
                </a:solidFill>
                <a:latin typeface="Outfit"/>
                <a:ea typeface="Outfit"/>
                <a:cs typeface="Outfit"/>
                <a:sym typeface="Outfit"/>
              </a:rPr>
              <a:t>Data-Centric AI &amp; Label Quality Engineering</a:t>
            </a:r>
          </a:p>
        </p:txBody>
      </p:sp>
      <p:sp>
        <p:nvSpPr>
          <p:cNvPr id="14" name="TextBox 14">
            <a:extLst>
              <a:ext uri="{FF2B5EF4-FFF2-40B4-BE49-F238E27FC236}">
                <a16:creationId xmlns:a16="http://schemas.microsoft.com/office/drawing/2014/main" id="{3F23C20A-9466-2408-104C-3B6B7016F2EA}"/>
              </a:ext>
            </a:extLst>
          </p:cNvPr>
          <p:cNvSpPr txBox="1"/>
          <p:nvPr/>
        </p:nvSpPr>
        <p:spPr>
          <a:xfrm>
            <a:off x="10523069" y="7249108"/>
            <a:ext cx="3478918" cy="613410"/>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Outfit"/>
                <a:ea typeface="Outfit"/>
                <a:cs typeface="Outfit"/>
                <a:sym typeface="Outfit"/>
              </a:rPr>
              <a:t>Thomas Nield</a:t>
            </a:r>
          </a:p>
        </p:txBody>
      </p:sp>
      <p:sp>
        <p:nvSpPr>
          <p:cNvPr id="15" name="TextBox 15">
            <a:extLst>
              <a:ext uri="{FF2B5EF4-FFF2-40B4-BE49-F238E27FC236}">
                <a16:creationId xmlns:a16="http://schemas.microsoft.com/office/drawing/2014/main" id="{854B44BE-AF61-BD2F-EF10-2091C68B7AA5}"/>
              </a:ext>
            </a:extLst>
          </p:cNvPr>
          <p:cNvSpPr txBox="1"/>
          <p:nvPr/>
        </p:nvSpPr>
        <p:spPr>
          <a:xfrm>
            <a:off x="1395703" y="856585"/>
            <a:ext cx="3364665" cy="679450"/>
          </a:xfrm>
          <a:prstGeom prst="rect">
            <a:avLst/>
          </a:prstGeom>
        </p:spPr>
        <p:txBody>
          <a:bodyPr lIns="0" tIns="0" rIns="0" bIns="0" rtlCol="0" anchor="t">
            <a:spAutoFit/>
          </a:bodyPr>
          <a:lstStyle/>
          <a:p>
            <a:pPr marL="0" lvl="0" indent="0" algn="l">
              <a:lnSpc>
                <a:spcPts val="5599"/>
              </a:lnSpc>
              <a:spcBef>
                <a:spcPct val="0"/>
              </a:spcBef>
            </a:pPr>
            <a:r>
              <a:rPr lang="en-US" sz="3999" dirty="0">
                <a:solidFill>
                  <a:srgbClr val="000000"/>
                </a:solidFill>
                <a:latin typeface="Outfit"/>
                <a:ea typeface="Outfit"/>
                <a:cs typeface="Outfit"/>
                <a:sym typeface="Outfit"/>
              </a:rPr>
              <a:t>Starting Now</a:t>
            </a:r>
          </a:p>
        </p:txBody>
      </p:sp>
      <p:sp>
        <p:nvSpPr>
          <p:cNvPr id="16" name="TextBox 16">
            <a:extLst>
              <a:ext uri="{FF2B5EF4-FFF2-40B4-BE49-F238E27FC236}">
                <a16:creationId xmlns:a16="http://schemas.microsoft.com/office/drawing/2014/main" id="{55570E2D-C862-28C2-8155-7CE35AD6397B}"/>
              </a:ext>
            </a:extLst>
          </p:cNvPr>
          <p:cNvSpPr txBox="1"/>
          <p:nvPr/>
        </p:nvSpPr>
        <p:spPr>
          <a:xfrm>
            <a:off x="10728788" y="8005392"/>
            <a:ext cx="3478918" cy="403252"/>
          </a:xfrm>
          <a:prstGeom prst="rect">
            <a:avLst/>
          </a:prstGeom>
        </p:spPr>
        <p:txBody>
          <a:bodyPr lIns="0" tIns="0" rIns="0" bIns="0" rtlCol="0" anchor="t">
            <a:spAutoFit/>
          </a:bodyPr>
          <a:lstStyle/>
          <a:p>
            <a:pPr algn="ctr">
              <a:lnSpc>
                <a:spcPts val="3359"/>
              </a:lnSpc>
            </a:pPr>
            <a:r>
              <a:rPr lang="en-US" sz="2400" dirty="0">
                <a:solidFill>
                  <a:srgbClr val="FFFFFF"/>
                </a:solidFill>
                <a:latin typeface="Outfit"/>
                <a:ea typeface="Outfit"/>
                <a:cs typeface="Outfit"/>
                <a:sym typeface="Outfit"/>
              </a:rPr>
              <a:t>Book Author &amp; Instructor</a:t>
            </a:r>
          </a:p>
        </p:txBody>
      </p:sp>
      <p:sp>
        <p:nvSpPr>
          <p:cNvPr id="17" name="AutoShape 17">
            <a:extLst>
              <a:ext uri="{FF2B5EF4-FFF2-40B4-BE49-F238E27FC236}">
                <a16:creationId xmlns:a16="http://schemas.microsoft.com/office/drawing/2014/main" id="{59E2BF91-27A9-150F-6C73-340CF2CA5CAF}"/>
              </a:ext>
            </a:extLst>
          </p:cNvPr>
          <p:cNvSpPr/>
          <p:nvPr/>
        </p:nvSpPr>
        <p:spPr>
          <a:xfrm>
            <a:off x="10614594" y="7938718"/>
            <a:ext cx="3415861" cy="19050"/>
          </a:xfrm>
          <a:prstGeom prst="line">
            <a:avLst/>
          </a:prstGeom>
          <a:ln w="38100" cap="flat">
            <a:solidFill>
              <a:srgbClr val="FFFFFF"/>
            </a:solidFill>
            <a:prstDash val="solid"/>
            <a:headEnd type="none" w="sm" len="sm"/>
            <a:tailEnd type="none" w="sm" len="sm"/>
          </a:ln>
        </p:spPr>
        <p:txBody>
          <a:bodyPr/>
          <a:lstStyle/>
          <a:p>
            <a:endParaRPr lang="en-US" dirty="0"/>
          </a:p>
        </p:txBody>
      </p:sp>
      <p:pic>
        <p:nvPicPr>
          <p:cNvPr id="22" name="Picture 21" descr="A person taking a selfie&#10;&#10;AI-generated content may be incorrect.">
            <a:extLst>
              <a:ext uri="{FF2B5EF4-FFF2-40B4-BE49-F238E27FC236}">
                <a16:creationId xmlns:a16="http://schemas.microsoft.com/office/drawing/2014/main" id="{CD676C85-7475-8516-5AF3-ACCFFD75EB2E}"/>
              </a:ext>
            </a:extLst>
          </p:cNvPr>
          <p:cNvPicPr>
            <a:picLocks noChangeAspect="1"/>
          </p:cNvPicPr>
          <p:nvPr/>
        </p:nvPicPr>
        <p:blipFill>
          <a:blip r:embed="rId8" cstate="print">
            <a:extLst>
              <a:ext uri="{28A0092B-C50C-407E-A947-70E740481C1C}">
                <a14:useLocalDpi xmlns:a14="http://schemas.microsoft.com/office/drawing/2010/main" val="0"/>
              </a:ext>
            </a:extLst>
          </a:blip>
          <a:srcRect l="3276" t="21576" r="28993" b="29414"/>
          <a:stretch>
            <a:fillRect/>
          </a:stretch>
        </p:blipFill>
        <p:spPr>
          <a:xfrm>
            <a:off x="14576682" y="6669686"/>
            <a:ext cx="2472712" cy="2385664"/>
          </a:xfrm>
          <a:prstGeom prst="ellipse">
            <a:avLst/>
          </a:prstGeom>
        </p:spPr>
      </p:pic>
    </p:spTree>
    <p:extLst>
      <p:ext uri="{BB962C8B-B14F-4D97-AF65-F5344CB8AC3E}">
        <p14:creationId xmlns:p14="http://schemas.microsoft.com/office/powerpoint/2010/main" val="597681819"/>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7764A-1609-788E-1982-5B5ACB4BF3C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3599499-083E-AF52-B755-ADC215ACF9C0}"/>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FD11CD98-348F-2AC5-E5E1-865B6D2E21DC}"/>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30A1AF35-A658-4B86-E969-EC089F01DAAB}"/>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AC4C5A92-8E7D-917B-9A9D-0753B6021EA3}"/>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95EFFCA8-82FD-FABA-43EF-C665FD5136C3}"/>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AE243C41-1142-6AFC-64AA-E4EC2930239D}"/>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FE70F5E3-3174-B255-3894-74F1C16ED7BD}"/>
              </a:ext>
            </a:extLst>
          </p:cNvPr>
          <p:cNvSpPr txBox="1"/>
          <p:nvPr/>
        </p:nvSpPr>
        <p:spPr>
          <a:xfrm>
            <a:off x="1028700" y="1236622"/>
            <a:ext cx="73533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Data is Snapshots!</a:t>
            </a:r>
          </a:p>
        </p:txBody>
      </p:sp>
      <p:sp>
        <p:nvSpPr>
          <p:cNvPr id="9" name="TextBox 9">
            <a:extLst>
              <a:ext uri="{FF2B5EF4-FFF2-40B4-BE49-F238E27FC236}">
                <a16:creationId xmlns:a16="http://schemas.microsoft.com/office/drawing/2014/main" id="{AA37FD51-0526-A2D5-10E1-A93F2F52946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5F454A8F-6A4E-496F-EAC9-92B47174AD0C}"/>
              </a:ext>
            </a:extLst>
          </p:cNvPr>
          <p:cNvSpPr txBox="1"/>
          <p:nvPr/>
        </p:nvSpPr>
        <p:spPr>
          <a:xfrm>
            <a:off x="1028700" y="2714466"/>
            <a:ext cx="8115300" cy="5909310"/>
          </a:xfrm>
          <a:prstGeom prst="rect">
            <a:avLst/>
          </a:prstGeom>
        </p:spPr>
        <p:txBody>
          <a:bodyPr wrap="square" lIns="0" tIns="0" rIns="0" bIns="0" rtlCol="0" anchor="t">
            <a:spAutoFit/>
          </a:bodyPr>
          <a:lstStyle/>
          <a:p>
            <a:pPr lvl="0">
              <a:buClr>
                <a:srgbClr val="3F3F3F"/>
              </a:buClr>
              <a:buSzPts val="1200"/>
            </a:pPr>
            <a:r>
              <a:rPr lang="en-US" sz="2400" b="1" dirty="0">
                <a:latin typeface="Outfit" panose="020B0604020202020204" charset="0"/>
              </a:rPr>
              <a:t>Even with a narrow objective, it can still be hard to determine what is ground truth, or what is actually true given the data. </a:t>
            </a:r>
          </a:p>
          <a:p>
            <a:pPr lvl="0">
              <a:buClr>
                <a:srgbClr val="3F3F3F"/>
              </a:buClr>
              <a:buSzPts val="1200"/>
            </a:pPr>
            <a:endParaRPr lang="en-US" sz="2400" b="1" dirty="0">
              <a:latin typeface="Outfit" panose="020B0604020202020204" charset="0"/>
            </a:endParaRPr>
          </a:p>
          <a:p>
            <a:pPr lvl="0">
              <a:buClr>
                <a:srgbClr val="3F3F3F"/>
              </a:buClr>
              <a:buSzPts val="1200"/>
            </a:pPr>
            <a:r>
              <a:rPr lang="en-US" sz="2400" b="1" dirty="0">
                <a:latin typeface="Outfit" panose="020B0604020202020204" charset="0"/>
              </a:rPr>
              <a:t>Let’s say we are trying to evaluate whether the father is good at golf based off those few chosen photos. </a:t>
            </a:r>
          </a:p>
          <a:p>
            <a:pPr lvl="0">
              <a:buClr>
                <a:srgbClr val="3F3F3F"/>
              </a:buClr>
              <a:buSzPts val="1200"/>
            </a:pPr>
            <a:endParaRPr lang="en-US" sz="2400" b="1" dirty="0">
              <a:latin typeface="Outfit" panose="020B0604020202020204" charset="0"/>
            </a:endParaRPr>
          </a:p>
          <a:p>
            <a:pPr marL="342900" lvl="0" indent="-342900">
              <a:buClr>
                <a:srgbClr val="3F3F3F"/>
              </a:buClr>
              <a:buSzPts val="1200"/>
              <a:buFont typeface="Arial" panose="020B0604020202020204" pitchFamily="34" charset="0"/>
              <a:buChar char="•"/>
            </a:pPr>
            <a:r>
              <a:rPr lang="en-US" sz="2400" dirty="0">
                <a:latin typeface="Outfit" panose="020B0604020202020204" charset="0"/>
              </a:rPr>
              <a:t>If we catch him fist-pumping at the hole, is he cheering for himself or someone else? </a:t>
            </a:r>
          </a:p>
          <a:p>
            <a:pPr marL="342900" lvl="0" indent="-342900">
              <a:buClr>
                <a:srgbClr val="3F3F3F"/>
              </a:buClr>
              <a:buSzPts val="1200"/>
              <a:buFont typeface="Arial" panose="020B0604020202020204" pitchFamily="34" charset="0"/>
              <a:buChar char="•"/>
            </a:pPr>
            <a:endParaRPr lang="en-US" sz="2400" dirty="0">
              <a:latin typeface="Outfit" panose="020B0604020202020204" charset="0"/>
            </a:endParaRPr>
          </a:p>
          <a:p>
            <a:pPr marL="342900" lvl="0" indent="-342900">
              <a:buClr>
                <a:srgbClr val="3F3F3F"/>
              </a:buClr>
              <a:buSzPts val="1200"/>
              <a:buFont typeface="Arial" panose="020B0604020202020204" pitchFamily="34" charset="0"/>
              <a:buChar char="•"/>
            </a:pPr>
            <a:r>
              <a:rPr lang="en-US" sz="2400" dirty="0">
                <a:latin typeface="Outfit" panose="020B0604020202020204" charset="0"/>
              </a:rPr>
              <a:t>If we take a picture of the scorecard, how can we be sure it was not forged?</a:t>
            </a:r>
          </a:p>
          <a:p>
            <a:pPr lvl="0">
              <a:buClr>
                <a:srgbClr val="3F3F3F"/>
              </a:buClr>
              <a:buSzPts val="1200"/>
            </a:pPr>
            <a:endParaRPr lang="en-US" sz="2400" b="1" dirty="0">
              <a:latin typeface="Outfit" panose="020B0604020202020204" charset="0"/>
            </a:endParaRPr>
          </a:p>
          <a:p>
            <a:pPr lvl="0">
              <a:buClr>
                <a:srgbClr val="3F3F3F"/>
              </a:buClr>
              <a:buSzPts val="1200"/>
            </a:pPr>
            <a:r>
              <a:rPr lang="en-US" sz="2400" b="1" dirty="0">
                <a:latin typeface="Outfit" panose="020B0604020202020204" charset="0"/>
              </a:rPr>
              <a:t>Data can be taken out of context or even forged, and it becomes more important to realize that data provides clues to the truth and is not actually the source of truth. </a:t>
            </a:r>
          </a:p>
        </p:txBody>
      </p:sp>
      <p:pic>
        <p:nvPicPr>
          <p:cNvPr id="1026" name="Picture 2" descr="Free Golf Tee photo and picture">
            <a:extLst>
              <a:ext uri="{FF2B5EF4-FFF2-40B4-BE49-F238E27FC236}">
                <a16:creationId xmlns:a16="http://schemas.microsoft.com/office/drawing/2014/main" id="{0573221D-67C1-6FB5-A453-167B6A06C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9073" y="2529525"/>
            <a:ext cx="7146688" cy="47624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892AF79-2B76-2343-E16E-C17CA7A9853F}"/>
              </a:ext>
            </a:extLst>
          </p:cNvPr>
          <p:cNvSpPr txBox="1"/>
          <p:nvPr/>
        </p:nvSpPr>
        <p:spPr>
          <a:xfrm>
            <a:off x="4572000" y="4744521"/>
            <a:ext cx="9144000" cy="369332"/>
          </a:xfrm>
          <a:prstGeom prst="rect">
            <a:avLst/>
          </a:prstGeom>
          <a:noFill/>
        </p:spPr>
        <p:txBody>
          <a:bodyPr wrap="square">
            <a:spAutoFit/>
          </a:bodyPr>
          <a:lstStyle/>
          <a:p>
            <a:r>
              <a:rPr lang="en-US" dirty="0">
                <a:solidFill>
                  <a:schemeClr val="lt1"/>
                </a:solidFill>
              </a:rPr>
              <a:t>Ground Truth</a:t>
            </a:r>
            <a:endParaRPr lang="en-US" dirty="0"/>
          </a:p>
        </p:txBody>
      </p:sp>
    </p:spTree>
    <p:extLst>
      <p:ext uri="{BB962C8B-B14F-4D97-AF65-F5344CB8AC3E}">
        <p14:creationId xmlns:p14="http://schemas.microsoft.com/office/powerpoint/2010/main" val="3085211675"/>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662A6-9E45-FA9C-19F9-C4285A61ED7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53897F2-07E9-E52E-A3AE-F5967A8B7872}"/>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F5BD7C5B-EAAF-8100-FC18-703164056EAC}"/>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517E027-097A-2780-4C68-22B52653E056}"/>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A73FCCF3-A4D8-560B-D570-E179FF978423}"/>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1C558F45-2AC4-472A-E847-C8113CD96EC9}"/>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CEADBC2C-0F97-8FFF-BD22-688CDC438A68}"/>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4042A9DA-4898-41AA-140D-4FB3B2C69E4A}"/>
              </a:ext>
            </a:extLst>
          </p:cNvPr>
          <p:cNvSpPr txBox="1"/>
          <p:nvPr/>
        </p:nvSpPr>
        <p:spPr>
          <a:xfrm>
            <a:off x="1028700" y="1236622"/>
            <a:ext cx="106299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A Profound but Circuitous Question </a:t>
            </a:r>
          </a:p>
        </p:txBody>
      </p:sp>
      <p:sp>
        <p:nvSpPr>
          <p:cNvPr id="9" name="TextBox 9">
            <a:extLst>
              <a:ext uri="{FF2B5EF4-FFF2-40B4-BE49-F238E27FC236}">
                <a16:creationId xmlns:a16="http://schemas.microsoft.com/office/drawing/2014/main" id="{13076E90-4F21-471F-BC17-DC48835B22EC}"/>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0">
            <a:extLst>
              <a:ext uri="{FF2B5EF4-FFF2-40B4-BE49-F238E27FC236}">
                <a16:creationId xmlns:a16="http://schemas.microsoft.com/office/drawing/2014/main" id="{E1D5A453-37A6-A2EC-B8D6-C101658C755D}"/>
              </a:ext>
            </a:extLst>
          </p:cNvPr>
          <p:cNvSpPr txBox="1"/>
          <p:nvPr/>
        </p:nvSpPr>
        <p:spPr>
          <a:xfrm>
            <a:off x="4572000" y="4744521"/>
            <a:ext cx="9144000" cy="369332"/>
          </a:xfrm>
          <a:prstGeom prst="rect">
            <a:avLst/>
          </a:prstGeom>
          <a:noFill/>
        </p:spPr>
        <p:txBody>
          <a:bodyPr wrap="square">
            <a:spAutoFit/>
          </a:bodyPr>
          <a:lstStyle/>
          <a:p>
            <a:r>
              <a:rPr lang="en-US" dirty="0">
                <a:solidFill>
                  <a:schemeClr val="lt1"/>
                </a:solidFill>
              </a:rPr>
              <a:t>Ground Truth</a:t>
            </a:r>
            <a:endParaRPr lang="en-US" dirty="0"/>
          </a:p>
        </p:txBody>
      </p:sp>
      <p:sp>
        <p:nvSpPr>
          <p:cNvPr id="13" name="TextBox 12">
            <a:extLst>
              <a:ext uri="{FF2B5EF4-FFF2-40B4-BE49-F238E27FC236}">
                <a16:creationId xmlns:a16="http://schemas.microsoft.com/office/drawing/2014/main" id="{D6001156-63F3-C994-86AB-8673D7434C81}"/>
              </a:ext>
            </a:extLst>
          </p:cNvPr>
          <p:cNvSpPr txBox="1"/>
          <p:nvPr/>
        </p:nvSpPr>
        <p:spPr>
          <a:xfrm>
            <a:off x="751735" y="2580637"/>
            <a:ext cx="9144000" cy="4031873"/>
          </a:xfrm>
          <a:prstGeom prst="rect">
            <a:avLst/>
          </a:prstGeom>
          <a:noFill/>
        </p:spPr>
        <p:txBody>
          <a:bodyPr wrap="square">
            <a:spAutoFit/>
          </a:bodyPr>
          <a:lstStyle/>
          <a:p>
            <a:r>
              <a:rPr lang="en-US" sz="3200" b="1" dirty="0">
                <a:latin typeface="Outfit" panose="020B0604020202020204" charset="0"/>
              </a:rPr>
              <a:t>In an AI system safety class, I had a student ask me this question: </a:t>
            </a:r>
          </a:p>
          <a:p>
            <a:endParaRPr lang="en-US" sz="3200" b="1" dirty="0">
              <a:latin typeface="Outfit" panose="020B0604020202020204" charset="0"/>
            </a:endParaRPr>
          </a:p>
          <a:p>
            <a:r>
              <a:rPr lang="en-US" sz="3200" i="1" dirty="0">
                <a:latin typeface="Outfit" panose="020B0604020202020204" charset="0"/>
              </a:rPr>
              <a:t>“When a self-driving car has failed to recognize a pedestrian, how can it recognize that it failed to recognize the pedestrian [so it can self-correct]?” </a:t>
            </a:r>
          </a:p>
          <a:p>
            <a:endParaRPr lang="en-US" sz="3200" dirty="0">
              <a:latin typeface="Outfit" panose="020B0604020202020204" charset="0"/>
            </a:endParaRPr>
          </a:p>
          <a:p>
            <a:r>
              <a:rPr lang="en-US" sz="3200" b="1" i="1" dirty="0">
                <a:latin typeface="Outfit" panose="020B0604020202020204" charset="0"/>
              </a:rPr>
              <a:t>What do you think? </a:t>
            </a:r>
            <a:r>
              <a:rPr lang="en-US" sz="3200" dirty="0">
                <a:latin typeface="Outfit" panose="020B0604020202020204" charset="0"/>
              </a:rPr>
              <a:t> </a:t>
            </a:r>
            <a:endParaRPr lang="en-US" sz="3200" i="1" dirty="0">
              <a:latin typeface="Outfit" panose="020B0604020202020204" charset="0"/>
            </a:endParaRPr>
          </a:p>
        </p:txBody>
      </p:sp>
      <p:pic>
        <p:nvPicPr>
          <p:cNvPr id="14" name="Graphic 13">
            <a:extLst>
              <a:ext uri="{FF2B5EF4-FFF2-40B4-BE49-F238E27FC236}">
                <a16:creationId xmlns:a16="http://schemas.microsoft.com/office/drawing/2014/main" id="{B391FE8B-A594-2108-E548-F89A9C2D4B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8200" y="2580637"/>
            <a:ext cx="3848100" cy="5422900"/>
          </a:xfrm>
          <a:prstGeom prst="rect">
            <a:avLst/>
          </a:prstGeom>
        </p:spPr>
      </p:pic>
    </p:spTree>
    <p:extLst>
      <p:ext uri="{BB962C8B-B14F-4D97-AF65-F5344CB8AC3E}">
        <p14:creationId xmlns:p14="http://schemas.microsoft.com/office/powerpoint/2010/main" val="2427446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4A906-4A7D-B429-2359-E5793AFB3BF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B4A7B05-D1EA-F4BE-3025-DAA53D0841B8}"/>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575141D5-6FE0-3856-AD3B-7FCA74DB2F27}"/>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F2AF8328-E956-FC69-24EF-82E8528B502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78F8688-8E35-B4EB-B2BE-1F9FD21719CE}"/>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4116A54B-B99E-1B19-3506-7686EEF78E6C}"/>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502F6AFD-6DD5-EEC8-1FA4-66AF83123CC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4830F9ED-4E8C-76E0-D01C-4276A9DED493}"/>
              </a:ext>
            </a:extLst>
          </p:cNvPr>
          <p:cNvSpPr txBox="1"/>
          <p:nvPr/>
        </p:nvSpPr>
        <p:spPr>
          <a:xfrm>
            <a:off x="1028700" y="1236622"/>
            <a:ext cx="106299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The Problem of Ground Truth</a:t>
            </a:r>
          </a:p>
        </p:txBody>
      </p:sp>
      <p:sp>
        <p:nvSpPr>
          <p:cNvPr id="9" name="TextBox 9">
            <a:extLst>
              <a:ext uri="{FF2B5EF4-FFF2-40B4-BE49-F238E27FC236}">
                <a16:creationId xmlns:a16="http://schemas.microsoft.com/office/drawing/2014/main" id="{83858EF6-3095-4B03-167D-EF14A02CF9F4}"/>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0">
            <a:extLst>
              <a:ext uri="{FF2B5EF4-FFF2-40B4-BE49-F238E27FC236}">
                <a16:creationId xmlns:a16="http://schemas.microsoft.com/office/drawing/2014/main" id="{3B2F63A7-CB71-1A8C-A180-DC8F89DB536D}"/>
              </a:ext>
            </a:extLst>
          </p:cNvPr>
          <p:cNvSpPr txBox="1"/>
          <p:nvPr/>
        </p:nvSpPr>
        <p:spPr>
          <a:xfrm>
            <a:off x="4572000" y="4744521"/>
            <a:ext cx="9144000" cy="369332"/>
          </a:xfrm>
          <a:prstGeom prst="rect">
            <a:avLst/>
          </a:prstGeom>
          <a:noFill/>
        </p:spPr>
        <p:txBody>
          <a:bodyPr wrap="square">
            <a:spAutoFit/>
          </a:bodyPr>
          <a:lstStyle/>
          <a:p>
            <a:r>
              <a:rPr lang="en-US" dirty="0">
                <a:solidFill>
                  <a:schemeClr val="lt1"/>
                </a:solidFill>
              </a:rPr>
              <a:t>Ground Truth</a:t>
            </a:r>
            <a:endParaRPr lang="en-US" dirty="0"/>
          </a:p>
        </p:txBody>
      </p:sp>
      <p:sp>
        <p:nvSpPr>
          <p:cNvPr id="13" name="TextBox 12">
            <a:extLst>
              <a:ext uri="{FF2B5EF4-FFF2-40B4-BE49-F238E27FC236}">
                <a16:creationId xmlns:a16="http://schemas.microsoft.com/office/drawing/2014/main" id="{4CEF72AA-4D06-7178-FD43-B2688903FB87}"/>
              </a:ext>
            </a:extLst>
          </p:cNvPr>
          <p:cNvSpPr txBox="1"/>
          <p:nvPr/>
        </p:nvSpPr>
        <p:spPr>
          <a:xfrm>
            <a:off x="751735" y="2580637"/>
            <a:ext cx="9144000" cy="6986528"/>
          </a:xfrm>
          <a:prstGeom prst="rect">
            <a:avLst/>
          </a:prstGeom>
          <a:noFill/>
        </p:spPr>
        <p:txBody>
          <a:bodyPr wrap="square">
            <a:spAutoFit/>
          </a:bodyPr>
          <a:lstStyle/>
          <a:p>
            <a:r>
              <a:rPr lang="en-US" sz="2800" i="1" dirty="0">
                <a:latin typeface="Outfit" panose="020B0604020202020204" charset="0"/>
              </a:rPr>
              <a:t>“When a self-driving car has failed to recognize a pedestrian, how can it recognize that it failed to recognize the pedestrian [so it can self-correct]?” </a:t>
            </a:r>
          </a:p>
          <a:p>
            <a:endParaRPr lang="en-US" sz="2800" dirty="0">
              <a:latin typeface="Outfit" panose="020B0604020202020204" charset="0"/>
            </a:endParaRPr>
          </a:p>
          <a:p>
            <a:r>
              <a:rPr lang="en-US" sz="2800" b="1" dirty="0">
                <a:latin typeface="Outfit" panose="020B0604020202020204" charset="0"/>
              </a:rPr>
              <a:t>The paradox above is if the system could not recognize a pedestrian, how should it know that it failed to recognize a pedestrian?</a:t>
            </a:r>
          </a:p>
          <a:p>
            <a:endParaRPr lang="en-US" sz="2800" dirty="0">
              <a:latin typeface="Outfit" panose="020B0604020202020204" charset="0"/>
            </a:endParaRPr>
          </a:p>
          <a:p>
            <a:r>
              <a:rPr lang="en-US" sz="2800" dirty="0">
                <a:latin typeface="Outfit" panose="020B0604020202020204" charset="0"/>
              </a:rPr>
              <a:t>If it was able to do the latter, then it should be able to achieve the former too. </a:t>
            </a:r>
          </a:p>
          <a:p>
            <a:endParaRPr lang="en-US" sz="2800" dirty="0">
              <a:latin typeface="Outfit" panose="020B0604020202020204" charset="0"/>
            </a:endParaRPr>
          </a:p>
          <a:p>
            <a:r>
              <a:rPr lang="en-US" sz="2800" b="1" dirty="0">
                <a:latin typeface="Outfit" panose="020B0604020202020204" charset="0"/>
              </a:rPr>
              <a:t>Machine learning and their corrective algorithms are approximation, so there is always going to be a probability or margin of error.</a:t>
            </a:r>
          </a:p>
          <a:p>
            <a:endParaRPr lang="en-US" sz="2800" dirty="0">
              <a:latin typeface="Outfit" panose="020B0604020202020204" charset="0"/>
            </a:endParaRPr>
          </a:p>
          <a:p>
            <a:endParaRPr lang="en-US" sz="2800" dirty="0">
              <a:latin typeface="Outfit" panose="020B0604020202020204" charset="0"/>
            </a:endParaRPr>
          </a:p>
        </p:txBody>
      </p:sp>
      <p:pic>
        <p:nvPicPr>
          <p:cNvPr id="14" name="Graphic 13">
            <a:extLst>
              <a:ext uri="{FF2B5EF4-FFF2-40B4-BE49-F238E27FC236}">
                <a16:creationId xmlns:a16="http://schemas.microsoft.com/office/drawing/2014/main" id="{88C8CB34-E171-C34B-6DEF-ACBC6BB222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8200" y="2580637"/>
            <a:ext cx="3848100" cy="5422900"/>
          </a:xfrm>
          <a:prstGeom prst="rect">
            <a:avLst/>
          </a:prstGeom>
        </p:spPr>
      </p:pic>
    </p:spTree>
    <p:extLst>
      <p:ext uri="{BB962C8B-B14F-4D97-AF65-F5344CB8AC3E}">
        <p14:creationId xmlns:p14="http://schemas.microsoft.com/office/powerpoint/2010/main" val="3636347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3EB35-6503-3C1D-0FC0-A318DE3DF7D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C2A5CDF-033D-3034-5174-7102F77F594E}"/>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6358E9DE-7496-291A-EF87-996247B6826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B83BD8A9-9C7F-9F27-E504-D1647960ABF1}"/>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E13D4C04-2140-0BBC-3EF3-DA8744A035B3}"/>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68DDB657-23EB-A541-42AB-734B4EAF8670}"/>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52B38C29-509D-FF15-3755-5B60DBAABEA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05468021-B0E5-28E2-A601-A6FC35D03174}"/>
              </a:ext>
            </a:extLst>
          </p:cNvPr>
          <p:cNvSpPr txBox="1"/>
          <p:nvPr/>
        </p:nvSpPr>
        <p:spPr>
          <a:xfrm>
            <a:off x="1028700" y="1236622"/>
            <a:ext cx="106299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The Problem of Ground Truth</a:t>
            </a:r>
          </a:p>
        </p:txBody>
      </p:sp>
      <p:sp>
        <p:nvSpPr>
          <p:cNvPr id="9" name="TextBox 9">
            <a:extLst>
              <a:ext uri="{FF2B5EF4-FFF2-40B4-BE49-F238E27FC236}">
                <a16:creationId xmlns:a16="http://schemas.microsoft.com/office/drawing/2014/main" id="{FE3733B0-B0F6-938D-0FFE-A3652175C5C0}"/>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0">
            <a:extLst>
              <a:ext uri="{FF2B5EF4-FFF2-40B4-BE49-F238E27FC236}">
                <a16:creationId xmlns:a16="http://schemas.microsoft.com/office/drawing/2014/main" id="{C5DC0F81-6728-D3CD-100B-9331AF9BA283}"/>
              </a:ext>
            </a:extLst>
          </p:cNvPr>
          <p:cNvSpPr txBox="1"/>
          <p:nvPr/>
        </p:nvSpPr>
        <p:spPr>
          <a:xfrm>
            <a:off x="4572000" y="4744521"/>
            <a:ext cx="9144000" cy="369332"/>
          </a:xfrm>
          <a:prstGeom prst="rect">
            <a:avLst/>
          </a:prstGeom>
          <a:noFill/>
        </p:spPr>
        <p:txBody>
          <a:bodyPr wrap="square">
            <a:spAutoFit/>
          </a:bodyPr>
          <a:lstStyle/>
          <a:p>
            <a:r>
              <a:rPr lang="en-US" dirty="0">
                <a:solidFill>
                  <a:schemeClr val="lt1"/>
                </a:solidFill>
              </a:rPr>
              <a:t>Ground Truth</a:t>
            </a:r>
            <a:endParaRPr lang="en-US" dirty="0"/>
          </a:p>
        </p:txBody>
      </p:sp>
      <p:sp>
        <p:nvSpPr>
          <p:cNvPr id="13" name="TextBox 12">
            <a:extLst>
              <a:ext uri="{FF2B5EF4-FFF2-40B4-BE49-F238E27FC236}">
                <a16:creationId xmlns:a16="http://schemas.microsoft.com/office/drawing/2014/main" id="{2A0667C3-9643-9A2E-531E-1AE378371EEF}"/>
              </a:ext>
            </a:extLst>
          </p:cNvPr>
          <p:cNvSpPr txBox="1"/>
          <p:nvPr/>
        </p:nvSpPr>
        <p:spPr>
          <a:xfrm>
            <a:off x="751735" y="2580637"/>
            <a:ext cx="9144000" cy="6986528"/>
          </a:xfrm>
          <a:prstGeom prst="rect">
            <a:avLst/>
          </a:prstGeom>
          <a:noFill/>
        </p:spPr>
        <p:txBody>
          <a:bodyPr wrap="square">
            <a:spAutoFit/>
          </a:bodyPr>
          <a:lstStyle/>
          <a:p>
            <a:r>
              <a:rPr lang="en-US" sz="2800" i="1" dirty="0"/>
              <a:t>“When a self-driving car has failed to recognize a pedestrian, how can it recognize that it failed to recognize the pedestrian [so it can self-correct]?” </a:t>
            </a:r>
          </a:p>
          <a:p>
            <a:endParaRPr lang="en-US" sz="2800" dirty="0"/>
          </a:p>
          <a:p>
            <a:r>
              <a:rPr lang="en-US" sz="2800" b="1" dirty="0"/>
              <a:t>The paradox above is if the system could not recognize a pedestrian, how should it know that it failed to recognize a pedestrian?</a:t>
            </a:r>
          </a:p>
          <a:p>
            <a:endParaRPr lang="en-US" sz="2800" dirty="0"/>
          </a:p>
          <a:p>
            <a:r>
              <a:rPr lang="en-US" sz="2800" dirty="0"/>
              <a:t>If it was able to do the latter, then it should be able to achieve the former too. </a:t>
            </a:r>
          </a:p>
          <a:p>
            <a:endParaRPr lang="en-US" sz="2800" dirty="0"/>
          </a:p>
          <a:p>
            <a:r>
              <a:rPr lang="en-US" sz="2800" b="1" dirty="0"/>
              <a:t>Machine learning and their corrective algorithms are approximation, so there is always going to be a probability or margin of error.</a:t>
            </a:r>
          </a:p>
          <a:p>
            <a:endParaRPr lang="en-US" sz="2800" dirty="0"/>
          </a:p>
          <a:p>
            <a:endParaRPr lang="en-US" sz="2800" dirty="0"/>
          </a:p>
        </p:txBody>
      </p:sp>
      <p:pic>
        <p:nvPicPr>
          <p:cNvPr id="14" name="Graphic 13">
            <a:extLst>
              <a:ext uri="{FF2B5EF4-FFF2-40B4-BE49-F238E27FC236}">
                <a16:creationId xmlns:a16="http://schemas.microsoft.com/office/drawing/2014/main" id="{62B54A8C-E256-6A65-A39E-D9A37A4ACA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68200" y="2580637"/>
            <a:ext cx="3848100" cy="5422900"/>
          </a:xfrm>
          <a:prstGeom prst="rect">
            <a:avLst/>
          </a:prstGeom>
        </p:spPr>
      </p:pic>
    </p:spTree>
    <p:extLst>
      <p:ext uri="{BB962C8B-B14F-4D97-AF65-F5344CB8AC3E}">
        <p14:creationId xmlns:p14="http://schemas.microsoft.com/office/powerpoint/2010/main" val="1137054056"/>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C8EFD-1D91-E2EF-56A3-6C5F4113624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0490229-CEFF-8BF7-4AC0-5BB37A6A8EE1}"/>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6BA02E51-8698-33FE-9A8A-DF21DBF8279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19D55F5C-9991-E433-1FC8-9E8C3542C6E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18302A9C-F07A-610A-DDFC-15376325A8F2}"/>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7EBF3EFB-3185-F08E-298D-F4FF8C0E54A7}"/>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DD8D0ECD-514D-5B64-A83F-4ED290132C54}"/>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CA1E83B3-42BB-095F-F0A8-29001FECA2D1}"/>
              </a:ext>
            </a:extLst>
          </p:cNvPr>
          <p:cNvSpPr txBox="1"/>
          <p:nvPr/>
        </p:nvSpPr>
        <p:spPr>
          <a:xfrm>
            <a:off x="1028700" y="1236622"/>
            <a:ext cx="9258300" cy="787588"/>
          </a:xfrm>
          <a:prstGeom prst="rect">
            <a:avLst/>
          </a:prstGeom>
        </p:spPr>
        <p:txBody>
          <a:bodyPr wrap="square" lIns="0" tIns="0" rIns="0" bIns="0" rtlCol="0" anchor="t">
            <a:spAutoFit/>
          </a:bodyPr>
          <a:lstStyle/>
          <a:p>
            <a:pPr>
              <a:lnSpc>
                <a:spcPts val="7000"/>
              </a:lnSpc>
            </a:pPr>
            <a:r>
              <a:rPr lang="en-US" sz="3600" b="1" dirty="0">
                <a:solidFill>
                  <a:srgbClr val="000000"/>
                </a:solidFill>
                <a:latin typeface="Outfit Bold"/>
                <a:ea typeface="Outfit Bold"/>
                <a:cs typeface="Outfit Bold"/>
                <a:sym typeface="Outfit Bold"/>
              </a:rPr>
              <a:t>Covering the Whole Domain</a:t>
            </a:r>
          </a:p>
        </p:txBody>
      </p:sp>
      <p:sp>
        <p:nvSpPr>
          <p:cNvPr id="9" name="TextBox 9">
            <a:extLst>
              <a:ext uri="{FF2B5EF4-FFF2-40B4-BE49-F238E27FC236}">
                <a16:creationId xmlns:a16="http://schemas.microsoft.com/office/drawing/2014/main" id="{78E8C160-4BBF-BACD-E2D7-794F6A87F3A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CF06CD19-4EA1-B270-B0B5-3CAD770CA233}"/>
              </a:ext>
            </a:extLst>
          </p:cNvPr>
          <p:cNvSpPr txBox="1"/>
          <p:nvPr/>
        </p:nvSpPr>
        <p:spPr>
          <a:xfrm>
            <a:off x="1028700" y="2714466"/>
            <a:ext cx="8572500" cy="6278642"/>
          </a:xfrm>
          <a:prstGeom prst="rect">
            <a:avLst/>
          </a:prstGeom>
        </p:spPr>
        <p:txBody>
          <a:bodyPr wrap="square" lIns="0" tIns="0" rIns="0" bIns="0" rtlCol="0" anchor="t">
            <a:spAutoFit/>
          </a:bodyPr>
          <a:lstStyle/>
          <a:p>
            <a:r>
              <a:rPr lang="en-US" sz="2400" b="1" dirty="0">
                <a:latin typeface="Outfit" panose="020B0604020202020204" charset="0"/>
              </a:rPr>
              <a:t>Stefan Seltz-Axmacher (CEO of defunct </a:t>
            </a:r>
            <a:r>
              <a:rPr lang="en-US" sz="2400" b="1" i="1" dirty="0">
                <a:latin typeface="Outfit" panose="020B0604020202020204" charset="0"/>
              </a:rPr>
              <a:t>Starsky Robotics</a:t>
            </a:r>
            <a:r>
              <a:rPr lang="en-US" sz="2400" b="1" dirty="0">
                <a:latin typeface="Outfit" panose="020B0604020202020204" charset="0"/>
              </a:rPr>
              <a:t>) shared an interesting industry insight on AI capability. </a:t>
            </a:r>
          </a:p>
          <a:p>
            <a:endParaRPr lang="en-US" sz="2400" dirty="0">
              <a:latin typeface="Outfit" panose="020B0604020202020204" charset="0"/>
            </a:endParaRPr>
          </a:p>
          <a:p>
            <a:r>
              <a:rPr lang="en-US" sz="2400" dirty="0">
                <a:latin typeface="Outfit" panose="020B0604020202020204" charset="0"/>
              </a:rPr>
              <a:t>Take an “AI” system like virtual assistants (e.g. Alexa, Siri) or fully autonomous vehicles; many popularly believe that AI capability is exponential much akin to Moore’s Law, but it is in fact a logistic S-curve. </a:t>
            </a:r>
          </a:p>
          <a:p>
            <a:endParaRPr lang="en-US" sz="2400" dirty="0">
              <a:latin typeface="Outfit" panose="020B0604020202020204" charset="0"/>
            </a:endParaRPr>
          </a:p>
          <a:p>
            <a:r>
              <a:rPr lang="en-US" sz="2400" dirty="0">
                <a:latin typeface="Outfit" panose="020B0604020202020204" charset="0"/>
              </a:rPr>
              <a:t>Time and expense is invested to create an “AI” with more skills, hoping to nearly reach 100% coverage of desired capabilities. </a:t>
            </a:r>
          </a:p>
          <a:p>
            <a:endParaRPr lang="en-US" sz="2400" dirty="0">
              <a:latin typeface="Outfit" panose="020B0604020202020204" charset="0"/>
            </a:endParaRPr>
          </a:p>
          <a:p>
            <a:r>
              <a:rPr lang="en-US" sz="2400" dirty="0">
                <a:latin typeface="Outfit" panose="020B0604020202020204" charset="0"/>
              </a:rPr>
              <a:t>The logistic curve to the right shows an ideal situation where enough time and expense shows a nearing of 100% skills coverage. </a:t>
            </a:r>
          </a:p>
          <a:p>
            <a:endParaRPr lang="en-US" sz="2400" dirty="0">
              <a:latin typeface="Outfit" panose="020B0604020202020204" charset="0"/>
            </a:endParaRPr>
          </a:p>
          <a:p>
            <a:r>
              <a:rPr lang="en-US" sz="2400" dirty="0">
                <a:latin typeface="Outfit" panose="020B0604020202020204" charset="0"/>
              </a:rPr>
              <a:t>Is this realistic though? Any guesses on what the curve looks like in reality? </a:t>
            </a:r>
          </a:p>
        </p:txBody>
      </p:sp>
      <p:pic>
        <p:nvPicPr>
          <p:cNvPr id="13" name="Graphic 12">
            <a:extLst>
              <a:ext uri="{FF2B5EF4-FFF2-40B4-BE49-F238E27FC236}">
                <a16:creationId xmlns:a16="http://schemas.microsoft.com/office/drawing/2014/main" id="{D4143EDA-FE20-4706-2247-2724C43039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6260" y="2714466"/>
            <a:ext cx="7236715" cy="5413108"/>
          </a:xfrm>
          <a:prstGeom prst="rect">
            <a:avLst/>
          </a:prstGeom>
        </p:spPr>
      </p:pic>
      <p:sp>
        <p:nvSpPr>
          <p:cNvPr id="14" name="TextBox 13">
            <a:extLst>
              <a:ext uri="{FF2B5EF4-FFF2-40B4-BE49-F238E27FC236}">
                <a16:creationId xmlns:a16="http://schemas.microsoft.com/office/drawing/2014/main" id="{599BD763-5BAA-35F8-BEAA-D8D14CC52460}"/>
              </a:ext>
            </a:extLst>
          </p:cNvPr>
          <p:cNvSpPr txBox="1"/>
          <p:nvPr/>
        </p:nvSpPr>
        <p:spPr>
          <a:xfrm>
            <a:off x="1028700" y="9620885"/>
            <a:ext cx="8272749" cy="600164"/>
          </a:xfrm>
          <a:prstGeom prst="rect">
            <a:avLst/>
          </a:prstGeom>
          <a:noFill/>
        </p:spPr>
        <p:txBody>
          <a:bodyPr wrap="square">
            <a:spAutoFit/>
          </a:bodyPr>
          <a:lstStyle/>
          <a:p>
            <a:r>
              <a:rPr lang="en-US" sz="1100" dirty="0">
                <a:hlinkClick r:id="rId5"/>
              </a:rPr>
              <a:t>https://medium.com/starsky-robotics-blog/the-end-of-starsky-robotics-acb8a6a8a5f5</a:t>
            </a:r>
            <a:endParaRPr lang="en-US" sz="1100" dirty="0"/>
          </a:p>
          <a:p>
            <a:r>
              <a:rPr lang="en-US" sz="1100" dirty="0">
                <a:hlinkClick r:id="rId6"/>
              </a:rPr>
              <a:t>http://www.autonocast.com/blog/2020/3/27/181-stefan-seltz-axmacher-on-the-end-of-starsky-and-the-future-of-autonomy</a:t>
            </a:r>
            <a:endParaRPr lang="en-US" sz="1100" dirty="0"/>
          </a:p>
          <a:p>
            <a:endParaRPr lang="en-US" sz="1100" dirty="0"/>
          </a:p>
        </p:txBody>
      </p:sp>
    </p:spTree>
    <p:extLst>
      <p:ext uri="{BB962C8B-B14F-4D97-AF65-F5344CB8AC3E}">
        <p14:creationId xmlns:p14="http://schemas.microsoft.com/office/powerpoint/2010/main" val="3409304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7ED35-B609-1FD4-AD3C-CF0CDFFD68E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8090752-353C-8B2D-F86F-C63721C18768}"/>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BB14A4AF-FFEF-C506-D363-557F3115EEA9}"/>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80A140AD-113E-B606-51D4-95196F086E7B}"/>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7BDF469F-E105-ACF1-A8F1-39AE0A51D8D6}"/>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C38D52CB-EDE1-6BF3-4D2E-FA9528C68147}"/>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CD4CEBFC-9C0B-9469-4E92-FF16CBFFA22E}"/>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BF2DF3B8-4417-35FA-923F-A0DFBDB70FC9}"/>
              </a:ext>
            </a:extLst>
          </p:cNvPr>
          <p:cNvSpPr txBox="1"/>
          <p:nvPr/>
        </p:nvSpPr>
        <p:spPr>
          <a:xfrm>
            <a:off x="1028700" y="1236622"/>
            <a:ext cx="9258300" cy="787588"/>
          </a:xfrm>
          <a:prstGeom prst="rect">
            <a:avLst/>
          </a:prstGeom>
        </p:spPr>
        <p:txBody>
          <a:bodyPr wrap="square" lIns="0" tIns="0" rIns="0" bIns="0" rtlCol="0" anchor="t">
            <a:spAutoFit/>
          </a:bodyPr>
          <a:lstStyle/>
          <a:p>
            <a:pPr>
              <a:lnSpc>
                <a:spcPts val="7000"/>
              </a:lnSpc>
            </a:pPr>
            <a:r>
              <a:rPr lang="en-US" sz="3600" b="1" dirty="0">
                <a:solidFill>
                  <a:srgbClr val="000000"/>
                </a:solidFill>
                <a:latin typeface="Outfit Bold"/>
                <a:ea typeface="Outfit Bold"/>
                <a:cs typeface="Outfit Bold"/>
                <a:sym typeface="Outfit Bold"/>
              </a:rPr>
              <a:t>Covering the Whole Domain</a:t>
            </a:r>
          </a:p>
        </p:txBody>
      </p:sp>
      <p:sp>
        <p:nvSpPr>
          <p:cNvPr id="9" name="TextBox 9">
            <a:extLst>
              <a:ext uri="{FF2B5EF4-FFF2-40B4-BE49-F238E27FC236}">
                <a16:creationId xmlns:a16="http://schemas.microsoft.com/office/drawing/2014/main" id="{DDE2DB88-41EA-5624-10C2-1F16046B0815}"/>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7C64FD28-2A83-A13B-2A33-F7586F89E3D5}"/>
              </a:ext>
            </a:extLst>
          </p:cNvPr>
          <p:cNvSpPr txBox="1"/>
          <p:nvPr/>
        </p:nvSpPr>
        <p:spPr>
          <a:xfrm>
            <a:off x="1028700" y="2714466"/>
            <a:ext cx="8572500" cy="6647974"/>
          </a:xfrm>
          <a:prstGeom prst="rect">
            <a:avLst/>
          </a:prstGeom>
        </p:spPr>
        <p:txBody>
          <a:bodyPr wrap="square" lIns="0" tIns="0" rIns="0" bIns="0" rtlCol="0" anchor="t">
            <a:spAutoFit/>
          </a:bodyPr>
          <a:lstStyle/>
          <a:p>
            <a:r>
              <a:rPr lang="en-US" sz="2400" b="1" dirty="0">
                <a:latin typeface="Outfit" panose="020B0604020202020204" charset="0"/>
              </a:rPr>
              <a:t>To the right is a different outcome, where skill coverage converges on a much lower ceiling than 100%. </a:t>
            </a:r>
          </a:p>
          <a:p>
            <a:endParaRPr lang="en-US" sz="2400" dirty="0">
              <a:latin typeface="Outfit" panose="020B0604020202020204" charset="0"/>
            </a:endParaRPr>
          </a:p>
          <a:p>
            <a:r>
              <a:rPr lang="en-US" sz="2400" dirty="0">
                <a:latin typeface="Outfit" panose="020B0604020202020204" charset="0"/>
              </a:rPr>
              <a:t>This is the largest problem with the “AI” industry. </a:t>
            </a:r>
          </a:p>
          <a:p>
            <a:endParaRPr lang="en-US" sz="2400" dirty="0">
              <a:latin typeface="Outfit" panose="020B0604020202020204" charset="0"/>
            </a:endParaRPr>
          </a:p>
          <a:p>
            <a:r>
              <a:rPr lang="en-US" sz="2400" dirty="0">
                <a:latin typeface="Outfit" panose="020B0604020202020204" charset="0"/>
              </a:rPr>
              <a:t>Several tech companies building “AI systems” found that several skills can be added in stride with initial expense, but a diminishing return for “cost per new skill added” is ultimately encountered. </a:t>
            </a:r>
          </a:p>
          <a:p>
            <a:endParaRPr lang="en-US" sz="2400" dirty="0">
              <a:latin typeface="Outfit" panose="020B0604020202020204" charset="0"/>
            </a:endParaRPr>
          </a:p>
          <a:p>
            <a:r>
              <a:rPr lang="en-US" sz="2400" b="1" dirty="0">
                <a:solidFill>
                  <a:srgbClr val="FF0000"/>
                </a:solidFill>
                <a:latin typeface="Outfit" panose="020B0604020202020204" charset="0"/>
              </a:rPr>
              <a:t>Due to computational and training data limits, and the high volume of outlier cases, it becomes practically impossible to create an “AI” that nears 100% coverage of needed skills without exponential expense. </a:t>
            </a:r>
          </a:p>
          <a:p>
            <a:endParaRPr lang="en-US" sz="2400" b="1" dirty="0">
              <a:solidFill>
                <a:srgbClr val="FF0000"/>
              </a:solidFill>
              <a:latin typeface="Outfit" panose="020B0604020202020204" charset="0"/>
            </a:endParaRPr>
          </a:p>
          <a:p>
            <a:r>
              <a:rPr lang="en-US" sz="2400" dirty="0">
                <a:latin typeface="Outfit" panose="020B0604020202020204" charset="0"/>
              </a:rPr>
              <a:t>This demonstrates that it is not AI capability that is exponential, but rather the expense to make it.</a:t>
            </a:r>
          </a:p>
          <a:p>
            <a:endParaRPr lang="en-US" sz="2400" dirty="0">
              <a:latin typeface="Outfit" panose="020B0604020202020204" charset="0"/>
            </a:endParaRPr>
          </a:p>
        </p:txBody>
      </p:sp>
      <p:sp>
        <p:nvSpPr>
          <p:cNvPr id="11" name="TextBox 10">
            <a:extLst>
              <a:ext uri="{FF2B5EF4-FFF2-40B4-BE49-F238E27FC236}">
                <a16:creationId xmlns:a16="http://schemas.microsoft.com/office/drawing/2014/main" id="{CD09DB41-9576-8A12-CBF2-72B27D40A940}"/>
              </a:ext>
            </a:extLst>
          </p:cNvPr>
          <p:cNvSpPr txBox="1"/>
          <p:nvPr/>
        </p:nvSpPr>
        <p:spPr>
          <a:xfrm>
            <a:off x="1028700" y="9620885"/>
            <a:ext cx="8272749" cy="600164"/>
          </a:xfrm>
          <a:prstGeom prst="rect">
            <a:avLst/>
          </a:prstGeom>
          <a:noFill/>
        </p:spPr>
        <p:txBody>
          <a:bodyPr wrap="square">
            <a:spAutoFit/>
          </a:bodyPr>
          <a:lstStyle/>
          <a:p>
            <a:r>
              <a:rPr lang="en-US" sz="1100" dirty="0">
                <a:hlinkClick r:id="rId3"/>
              </a:rPr>
              <a:t>https://medium.com/starsky-robotics-blog/the-end-of-starsky-robotics-acb8a6a8a5f5</a:t>
            </a:r>
            <a:endParaRPr lang="en-US" sz="1100" dirty="0"/>
          </a:p>
          <a:p>
            <a:r>
              <a:rPr lang="en-US" sz="1100" dirty="0">
                <a:hlinkClick r:id="rId4"/>
              </a:rPr>
              <a:t>http://www.autonocast.com/blog/2020/3/27/181-stefan-seltz-axmacher-on-the-end-of-starsky-and-the-future-of-autonomy</a:t>
            </a:r>
            <a:endParaRPr lang="en-US" sz="1100" dirty="0"/>
          </a:p>
          <a:p>
            <a:endParaRPr lang="en-US" sz="1100" dirty="0"/>
          </a:p>
        </p:txBody>
      </p:sp>
      <p:pic>
        <p:nvPicPr>
          <p:cNvPr id="13" name="Graphic 12">
            <a:extLst>
              <a:ext uri="{FF2B5EF4-FFF2-40B4-BE49-F238E27FC236}">
                <a16:creationId xmlns:a16="http://schemas.microsoft.com/office/drawing/2014/main" id="{263ACEE1-6AF8-485D-0966-5D325DF5241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66261" y="2714466"/>
            <a:ext cx="7236713" cy="5413108"/>
          </a:xfrm>
          <a:prstGeom prst="rect">
            <a:avLst/>
          </a:prstGeom>
        </p:spPr>
      </p:pic>
    </p:spTree>
    <p:extLst>
      <p:ext uri="{BB962C8B-B14F-4D97-AF65-F5344CB8AC3E}">
        <p14:creationId xmlns:p14="http://schemas.microsoft.com/office/powerpoint/2010/main" val="661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5379F-A340-4462-4111-70E4332EA3A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515D178-E4F8-F1CE-17D2-BFF79398F354}"/>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A00F8E90-A665-C6DD-B691-EE52AC7BCD0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3E091F73-A9F2-8753-EA3B-EBD3F50F9705}"/>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1D7ECBC6-B05F-3E62-9DD0-0C38ACA1C644}"/>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435A1AF3-D8C3-15B5-CB41-FA09E6F733F4}"/>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A11779E2-4A91-5127-7895-4DD87E9C38E4}"/>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ED0F045B-9268-5A4A-9C96-AAC2C71D8383}"/>
              </a:ext>
            </a:extLst>
          </p:cNvPr>
          <p:cNvSpPr txBox="1"/>
          <p:nvPr/>
        </p:nvSpPr>
        <p:spPr>
          <a:xfrm>
            <a:off x="1028700" y="952500"/>
            <a:ext cx="9258300" cy="787588"/>
          </a:xfrm>
          <a:prstGeom prst="rect">
            <a:avLst/>
          </a:prstGeom>
        </p:spPr>
        <p:txBody>
          <a:bodyPr wrap="square" lIns="0" tIns="0" rIns="0" bIns="0" rtlCol="0" anchor="t">
            <a:spAutoFit/>
          </a:bodyPr>
          <a:lstStyle/>
          <a:p>
            <a:pPr>
              <a:lnSpc>
                <a:spcPts val="7000"/>
              </a:lnSpc>
            </a:pPr>
            <a:r>
              <a:rPr lang="en-US" sz="3600" b="1" dirty="0">
                <a:solidFill>
                  <a:srgbClr val="000000"/>
                </a:solidFill>
                <a:latin typeface="Outfit Bold"/>
                <a:ea typeface="Outfit Bold"/>
                <a:cs typeface="Outfit Bold"/>
                <a:sym typeface="Outfit Bold"/>
              </a:rPr>
              <a:t>Quoting Andrew Ng</a:t>
            </a:r>
          </a:p>
        </p:txBody>
      </p:sp>
      <p:sp>
        <p:nvSpPr>
          <p:cNvPr id="9" name="TextBox 9">
            <a:extLst>
              <a:ext uri="{FF2B5EF4-FFF2-40B4-BE49-F238E27FC236}">
                <a16:creationId xmlns:a16="http://schemas.microsoft.com/office/drawing/2014/main" id="{6AC13C72-295D-486E-5607-F21A2CA9FF8E}"/>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EE916EC2-FF9F-4103-09A8-730EF04F321A}"/>
              </a:ext>
            </a:extLst>
          </p:cNvPr>
          <p:cNvSpPr txBox="1"/>
          <p:nvPr/>
        </p:nvSpPr>
        <p:spPr>
          <a:xfrm>
            <a:off x="1028700" y="1866900"/>
            <a:ext cx="8572500" cy="7755969"/>
          </a:xfrm>
          <a:prstGeom prst="rect">
            <a:avLst/>
          </a:prstGeom>
        </p:spPr>
        <p:txBody>
          <a:bodyPr wrap="square" lIns="0" tIns="0" rIns="0" bIns="0" rtlCol="0" anchor="t">
            <a:spAutoFit/>
          </a:bodyPr>
          <a:lstStyle/>
          <a:p>
            <a:r>
              <a:rPr lang="en-US" sz="2400" dirty="0">
                <a:solidFill>
                  <a:srgbClr val="000000"/>
                </a:solidFill>
                <a:latin typeface="Outfit" panose="020B0604020202020204" charset="0"/>
              </a:rPr>
              <a:t>“It turns out that when we collect data from Stanford Hospital, then we train and test on data from the same hospital, indeed, we can publish papers showing [the algorithms] are comparable to human radiologists in spotting certain conditions.</a:t>
            </a:r>
          </a:p>
          <a:p>
            <a:endParaRPr lang="en-US" sz="2400" dirty="0">
              <a:solidFill>
                <a:srgbClr val="000000"/>
              </a:solidFill>
              <a:latin typeface="Outfit" panose="020B0604020202020204" charset="0"/>
            </a:endParaRPr>
          </a:p>
          <a:p>
            <a:r>
              <a:rPr lang="en-US" sz="2400" b="1" dirty="0">
                <a:solidFill>
                  <a:srgbClr val="FF0000"/>
                </a:solidFill>
                <a:latin typeface="Outfit" panose="020B0604020202020204" charset="0"/>
              </a:rPr>
              <a:t>“It turns out [that when] you take that same model, that same AI system, to an older hospital down the street, with an older machine, and the technician uses a slightly different imaging protocol, that data drifts to cause the performance of AI system to degrade significantly. </a:t>
            </a:r>
            <a:r>
              <a:rPr lang="en-US" sz="2400" dirty="0">
                <a:solidFill>
                  <a:srgbClr val="000000"/>
                </a:solidFill>
                <a:latin typeface="Outfit" panose="020B0604020202020204" charset="0"/>
              </a:rPr>
              <a:t>In contrast, any human radiologist can walk down the street to the older hospital and do just fine.</a:t>
            </a:r>
          </a:p>
          <a:p>
            <a:endParaRPr lang="en-US" sz="2400" dirty="0">
              <a:solidFill>
                <a:srgbClr val="000000"/>
              </a:solidFill>
              <a:latin typeface="Outfit" panose="020B0604020202020204" charset="0"/>
            </a:endParaRPr>
          </a:p>
          <a:p>
            <a:r>
              <a:rPr lang="en-US" sz="2400" dirty="0">
                <a:solidFill>
                  <a:srgbClr val="000000"/>
                </a:solidFill>
                <a:latin typeface="Outfit" panose="020B0604020202020204" charset="0"/>
              </a:rPr>
              <a:t>“So even though at a moment in time, on a specific data set, we can show this works, the clinical reality is that these models still need a lot of work to reach production.”</a:t>
            </a:r>
          </a:p>
          <a:p>
            <a:endParaRPr lang="en-US" sz="2400" dirty="0">
              <a:solidFill>
                <a:srgbClr val="000000"/>
              </a:solidFill>
              <a:latin typeface="Outfit" panose="020B0604020202020204" charset="0"/>
            </a:endParaRPr>
          </a:p>
          <a:p>
            <a:r>
              <a:rPr lang="en-US" sz="2400" i="1" dirty="0">
                <a:solidFill>
                  <a:srgbClr val="000000"/>
                </a:solidFill>
                <a:latin typeface="Outfit" panose="020B0604020202020204" charset="0"/>
              </a:rPr>
              <a:t>- Andrew Ng, Former Head of Google Brain and Deep Learning Education Pioneer</a:t>
            </a:r>
          </a:p>
          <a:p>
            <a:endParaRPr lang="en-US" sz="2400" dirty="0">
              <a:latin typeface="Outfit" panose="020B0604020202020204" charset="0"/>
            </a:endParaRPr>
          </a:p>
        </p:txBody>
      </p:sp>
      <p:pic>
        <p:nvPicPr>
          <p:cNvPr id="17" name="Picture 6" descr="Free stock photo of 3d scanning, 3d ultrasound, analysis">
            <a:extLst>
              <a:ext uri="{FF2B5EF4-FFF2-40B4-BE49-F238E27FC236}">
                <a16:creationId xmlns:a16="http://schemas.microsoft.com/office/drawing/2014/main" id="{02C48410-FF20-59E5-971E-68F6B6A13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317" r="-119"/>
          <a:stretch/>
        </p:blipFill>
        <p:spPr bwMode="auto">
          <a:xfrm>
            <a:off x="11049000" y="2249158"/>
            <a:ext cx="4727023" cy="56432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1EE718A-27E0-0395-761F-2D1D563CD2BC}"/>
              </a:ext>
            </a:extLst>
          </p:cNvPr>
          <p:cNvSpPr txBox="1"/>
          <p:nvPr/>
        </p:nvSpPr>
        <p:spPr>
          <a:xfrm>
            <a:off x="996043" y="9482385"/>
            <a:ext cx="10667999" cy="276999"/>
          </a:xfrm>
          <a:prstGeom prst="rect">
            <a:avLst/>
          </a:prstGeom>
          <a:noFill/>
        </p:spPr>
        <p:txBody>
          <a:bodyPr wrap="square">
            <a:spAutoFit/>
          </a:bodyPr>
          <a:lstStyle/>
          <a:p>
            <a:pPr algn="l"/>
            <a:r>
              <a:rPr lang="en-US" sz="1200" b="0" i="0" dirty="0">
                <a:effectLst/>
                <a:latin typeface="Georgia" panose="02040502050405020303" pitchFamily="18" charset="0"/>
              </a:rPr>
              <a:t>https://</a:t>
            </a:r>
            <a:r>
              <a:rPr lang="en-US" sz="1200" b="0" i="0" dirty="0" err="1">
                <a:effectLst/>
                <a:latin typeface="Georgia" panose="02040502050405020303" pitchFamily="18" charset="0"/>
              </a:rPr>
              <a:t>spectrum.ieee.org</a:t>
            </a:r>
            <a:r>
              <a:rPr lang="en-US" sz="1200" b="0" i="0" dirty="0">
                <a:effectLst/>
                <a:latin typeface="Georgia" panose="02040502050405020303" pitchFamily="18" charset="0"/>
              </a:rPr>
              <a:t>/view-from-the-valley/artificial-intelligence/machine-learning/</a:t>
            </a:r>
            <a:r>
              <a:rPr lang="en-US" sz="1200" b="0" i="0" dirty="0" err="1">
                <a:effectLst/>
                <a:latin typeface="Georgia" panose="02040502050405020303" pitchFamily="18" charset="0"/>
              </a:rPr>
              <a:t>andrew</a:t>
            </a:r>
            <a:r>
              <a:rPr lang="en-US" sz="1200" b="0" i="0" dirty="0">
                <a:effectLst/>
                <a:latin typeface="Georgia" panose="02040502050405020303" pitchFamily="18" charset="0"/>
              </a:rPr>
              <a:t>-ng-</a:t>
            </a:r>
            <a:r>
              <a:rPr lang="en-US" sz="1200" b="0" i="0" dirty="0" err="1">
                <a:effectLst/>
                <a:latin typeface="Georgia" panose="02040502050405020303" pitchFamily="18" charset="0"/>
              </a:rPr>
              <a:t>xrays</a:t>
            </a:r>
            <a:r>
              <a:rPr lang="en-US" sz="1200" b="0" i="0" dirty="0">
                <a:effectLst/>
                <a:latin typeface="Georgia" panose="02040502050405020303" pitchFamily="18" charset="0"/>
              </a:rPr>
              <a:t>-the-ai-hype</a:t>
            </a:r>
          </a:p>
        </p:txBody>
      </p:sp>
    </p:spTree>
    <p:extLst>
      <p:ext uri="{BB962C8B-B14F-4D97-AF65-F5344CB8AC3E}">
        <p14:creationId xmlns:p14="http://schemas.microsoft.com/office/powerpoint/2010/main" val="2751900157"/>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A2FC5-9C95-1B79-B2A0-4C2F87C5550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9503DB5-5E54-351C-26C0-02B36B12FBCD}"/>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D98E1759-130B-B349-E2C1-DB2945A79786}"/>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24706030-BC7F-FEA7-D082-1B1825DB9694}"/>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4FF36A1-CBF8-5218-207D-274FFC56B975}"/>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5DA4B458-35BA-25B4-2BF3-09EFDD5CE60A}"/>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21B2803B-8D0A-5593-FA71-7D4E70FBCDC8}"/>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CDC3A716-D958-0771-7BB1-A33F3650F4DD}"/>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0E0CF25D-9023-C7F8-6954-DE62F3FD8FB3}"/>
              </a:ext>
            </a:extLst>
          </p:cNvPr>
          <p:cNvSpPr txBox="1"/>
          <p:nvPr/>
        </p:nvSpPr>
        <p:spPr>
          <a:xfrm>
            <a:off x="1028700" y="1236622"/>
            <a:ext cx="99441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Interpolation vs Extrapolation</a:t>
            </a:r>
          </a:p>
        </p:txBody>
      </p:sp>
      <p:pic>
        <p:nvPicPr>
          <p:cNvPr id="13" name="Graphic 12">
            <a:extLst>
              <a:ext uri="{FF2B5EF4-FFF2-40B4-BE49-F238E27FC236}">
                <a16:creationId xmlns:a16="http://schemas.microsoft.com/office/drawing/2014/main" id="{20661549-3355-AE56-7BE2-8F0EF81AB5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1853" y="2628900"/>
            <a:ext cx="12564295" cy="5608500"/>
          </a:xfrm>
          <a:prstGeom prst="rect">
            <a:avLst/>
          </a:prstGeom>
        </p:spPr>
      </p:pic>
    </p:spTree>
    <p:extLst>
      <p:ext uri="{BB962C8B-B14F-4D97-AF65-F5344CB8AC3E}">
        <p14:creationId xmlns:p14="http://schemas.microsoft.com/office/powerpoint/2010/main" val="584392601"/>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340E7-3D07-1054-BAF7-D018C25BA27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F61AC5A-40CC-D15B-E724-0E1FF2F6CD0F}"/>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84969D2B-B868-E3F1-A565-9A17EFD344EE}"/>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82CDBB47-B4A9-C8B7-F83D-CE0D1B08FAB3}"/>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F65DCD15-8698-C52C-D09B-DEB3EB34E4E2}"/>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AC0F8E4E-C2C6-9707-B5E9-21DB0808C5F5}"/>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DF9CC990-3E8F-D99F-1326-0EF27D2E0E4E}"/>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52F9BD91-CB31-4298-5DD5-F97E59E1081B}"/>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70B485BE-1352-6DB8-8A49-56BCF5D91017}"/>
              </a:ext>
            </a:extLst>
          </p:cNvPr>
          <p:cNvSpPr txBox="1"/>
          <p:nvPr/>
        </p:nvSpPr>
        <p:spPr>
          <a:xfrm>
            <a:off x="1028700" y="1236622"/>
            <a:ext cx="14897100" cy="841512"/>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AI Passing the Bar ≠ AI Practicing Law</a:t>
            </a:r>
          </a:p>
        </p:txBody>
      </p:sp>
      <p:pic>
        <p:nvPicPr>
          <p:cNvPr id="53" name="Graphic 52">
            <a:extLst>
              <a:ext uri="{FF2B5EF4-FFF2-40B4-BE49-F238E27FC236}">
                <a16:creationId xmlns:a16="http://schemas.microsoft.com/office/drawing/2014/main" id="{754C3839-5476-B435-A3C3-AE2B0F5B81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1200" y="2552700"/>
            <a:ext cx="13606733" cy="5486365"/>
          </a:xfrm>
          <a:prstGeom prst="rect">
            <a:avLst/>
          </a:prstGeom>
        </p:spPr>
      </p:pic>
    </p:spTree>
    <p:extLst>
      <p:ext uri="{BB962C8B-B14F-4D97-AF65-F5344CB8AC3E}">
        <p14:creationId xmlns:p14="http://schemas.microsoft.com/office/powerpoint/2010/main" val="2217429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1D28B-A80C-0785-BF5E-373A1E5A1E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170EBF-E763-3B0C-335D-68B0A4F863E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C16CD01D-D59A-D017-ACC0-3442D097EA2E}"/>
              </a:ext>
            </a:extLst>
          </p:cNvPr>
          <p:cNvSpPr txBox="1"/>
          <p:nvPr/>
        </p:nvSpPr>
        <p:spPr>
          <a:xfrm>
            <a:off x="1028700" y="4479925"/>
            <a:ext cx="10858500" cy="1164806"/>
          </a:xfrm>
          <a:prstGeom prst="rect">
            <a:avLst/>
          </a:prstGeom>
        </p:spPr>
        <p:txBody>
          <a:bodyPr wrap="square" lIns="0" tIns="0" rIns="0" bIns="0" rtlCol="0" anchor="t">
            <a:spAutoFit/>
          </a:bodyPr>
          <a:lstStyle/>
          <a:p>
            <a:pPr algn="ctr">
              <a:lnSpc>
                <a:spcPts val="9799"/>
              </a:lnSpc>
            </a:pPr>
            <a:r>
              <a:rPr lang="en-US" sz="6999" dirty="0">
                <a:solidFill>
                  <a:srgbClr val="FFFFFF"/>
                </a:solidFill>
                <a:latin typeface="Outfit"/>
                <a:ea typeface="Outfit"/>
                <a:cs typeface="Outfit"/>
                <a:sym typeface="Outfit"/>
              </a:rPr>
              <a:t>Section 3: Identifying Bias</a:t>
            </a:r>
          </a:p>
        </p:txBody>
      </p:sp>
      <p:sp>
        <p:nvSpPr>
          <p:cNvPr id="5" name="AutoShape 5">
            <a:extLst>
              <a:ext uri="{FF2B5EF4-FFF2-40B4-BE49-F238E27FC236}">
                <a16:creationId xmlns:a16="http://schemas.microsoft.com/office/drawing/2014/main" id="{A126931A-C311-B8DA-2718-1E5EC717C388}"/>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6A4B15F0-CBF9-4130-EA23-4495F310482D}"/>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48927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69AAF79-6D66-69C5-BD51-FDD29B8074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A81F84-2D78-7067-E996-43BDCAEACF87}"/>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l="-29718" t="-66107" r="-27809" b="-85571"/>
            </a:stretch>
          </a:blipFill>
        </p:spPr>
        <p:txBody>
          <a:bodyPr/>
          <a:lstStyle/>
          <a:p>
            <a:endParaRPr lang="en-US" dirty="0"/>
          </a:p>
        </p:txBody>
      </p:sp>
      <p:sp>
        <p:nvSpPr>
          <p:cNvPr id="14" name="TextBox 14">
            <a:extLst>
              <a:ext uri="{FF2B5EF4-FFF2-40B4-BE49-F238E27FC236}">
                <a16:creationId xmlns:a16="http://schemas.microsoft.com/office/drawing/2014/main" id="{8A9EC0EE-EAD3-A223-0B45-40646F8EBC7F}"/>
              </a:ext>
            </a:extLst>
          </p:cNvPr>
          <p:cNvSpPr txBox="1"/>
          <p:nvPr/>
        </p:nvSpPr>
        <p:spPr>
          <a:xfrm>
            <a:off x="2170922" y="6200273"/>
            <a:ext cx="3478918" cy="613410"/>
          </a:xfrm>
          <a:prstGeom prst="rect">
            <a:avLst/>
          </a:prstGeom>
        </p:spPr>
        <p:txBody>
          <a:bodyPr lIns="0" tIns="0" rIns="0" bIns="0" rtlCol="0" anchor="t">
            <a:spAutoFit/>
          </a:bodyPr>
          <a:lstStyle/>
          <a:p>
            <a:pPr algn="ctr">
              <a:lnSpc>
                <a:spcPts val="5040"/>
              </a:lnSpc>
              <a:spcBef>
                <a:spcPct val="0"/>
              </a:spcBef>
            </a:pPr>
            <a:r>
              <a:rPr lang="en-US" sz="3600" dirty="0">
                <a:solidFill>
                  <a:srgbClr val="FFFFFF"/>
                </a:solidFill>
                <a:latin typeface="Outfit"/>
                <a:ea typeface="Outfit"/>
                <a:cs typeface="Outfit"/>
                <a:sym typeface="Outfit"/>
              </a:rPr>
              <a:t>Thomas Nield</a:t>
            </a:r>
          </a:p>
        </p:txBody>
      </p:sp>
      <p:sp>
        <p:nvSpPr>
          <p:cNvPr id="16" name="TextBox 16">
            <a:extLst>
              <a:ext uri="{FF2B5EF4-FFF2-40B4-BE49-F238E27FC236}">
                <a16:creationId xmlns:a16="http://schemas.microsoft.com/office/drawing/2014/main" id="{0DCEDB19-32D9-0D0F-5518-777CE3D1067C}"/>
              </a:ext>
            </a:extLst>
          </p:cNvPr>
          <p:cNvSpPr txBox="1"/>
          <p:nvPr/>
        </p:nvSpPr>
        <p:spPr>
          <a:xfrm>
            <a:off x="2170922" y="6867993"/>
            <a:ext cx="3478918" cy="403252"/>
          </a:xfrm>
          <a:prstGeom prst="rect">
            <a:avLst/>
          </a:prstGeom>
        </p:spPr>
        <p:txBody>
          <a:bodyPr lIns="0" tIns="0" rIns="0" bIns="0" rtlCol="0" anchor="t">
            <a:spAutoFit/>
          </a:bodyPr>
          <a:lstStyle/>
          <a:p>
            <a:pPr algn="ctr">
              <a:lnSpc>
                <a:spcPts val="3359"/>
              </a:lnSpc>
            </a:pPr>
            <a:r>
              <a:rPr lang="en-US" sz="2400" dirty="0">
                <a:solidFill>
                  <a:srgbClr val="FFFFFF"/>
                </a:solidFill>
                <a:latin typeface="Outfit"/>
                <a:ea typeface="Outfit"/>
                <a:cs typeface="Outfit"/>
                <a:sym typeface="Outfit"/>
              </a:rPr>
              <a:t>Book Author &amp; Instructor</a:t>
            </a:r>
          </a:p>
        </p:txBody>
      </p:sp>
      <p:sp>
        <p:nvSpPr>
          <p:cNvPr id="17" name="AutoShape 17">
            <a:extLst>
              <a:ext uri="{FF2B5EF4-FFF2-40B4-BE49-F238E27FC236}">
                <a16:creationId xmlns:a16="http://schemas.microsoft.com/office/drawing/2014/main" id="{5BD13993-F342-A411-A295-6A7DBFD05D77}"/>
              </a:ext>
            </a:extLst>
          </p:cNvPr>
          <p:cNvSpPr/>
          <p:nvPr/>
        </p:nvSpPr>
        <p:spPr>
          <a:xfrm>
            <a:off x="2170922" y="6831313"/>
            <a:ext cx="3415861" cy="1905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18" name="Title 10">
            <a:extLst>
              <a:ext uri="{FF2B5EF4-FFF2-40B4-BE49-F238E27FC236}">
                <a16:creationId xmlns:a16="http://schemas.microsoft.com/office/drawing/2014/main" id="{C115DDE0-6B3D-18AA-AB37-E7D8A14C9C46}"/>
              </a:ext>
            </a:extLst>
          </p:cNvPr>
          <p:cNvSpPr txBox="1">
            <a:spLocks/>
          </p:cNvSpPr>
          <p:nvPr/>
        </p:nvSpPr>
        <p:spPr>
          <a:xfrm>
            <a:off x="8566806" y="2491849"/>
            <a:ext cx="5640900" cy="903316"/>
          </a:xfrm>
          <a:prstGeom prst="rect">
            <a:avLst/>
          </a:prstGeom>
        </p:spPr>
        <p:txBody>
          <a:bodyPr vert="horz"/>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l-PL" dirty="0">
                <a:solidFill>
                  <a:schemeClr val="bg1"/>
                </a:solidFill>
              </a:rPr>
              <a:t>Abou</a:t>
            </a:r>
            <a:r>
              <a:rPr lang="en-US" dirty="0">
                <a:solidFill>
                  <a:schemeClr val="bg1"/>
                </a:solidFill>
              </a:rPr>
              <a:t>t</a:t>
            </a:r>
            <a:r>
              <a:rPr lang="pl-PL" dirty="0"/>
              <a:t> </a:t>
            </a:r>
            <a:r>
              <a:rPr lang="en-US" dirty="0">
                <a:solidFill>
                  <a:srgbClr val="00CD8F"/>
                </a:solidFill>
              </a:rPr>
              <a:t>Thomas Nield</a:t>
            </a:r>
          </a:p>
        </p:txBody>
      </p:sp>
      <p:sp>
        <p:nvSpPr>
          <p:cNvPr id="19" name="Text Placeholder 11">
            <a:extLst>
              <a:ext uri="{FF2B5EF4-FFF2-40B4-BE49-F238E27FC236}">
                <a16:creationId xmlns:a16="http://schemas.microsoft.com/office/drawing/2014/main" id="{37273BFE-D528-2975-77E7-7CAFE278CA06}"/>
              </a:ext>
            </a:extLst>
          </p:cNvPr>
          <p:cNvSpPr txBox="1">
            <a:spLocks/>
          </p:cNvSpPr>
          <p:nvPr/>
        </p:nvSpPr>
        <p:spPr>
          <a:xfrm>
            <a:off x="8641280" y="3521284"/>
            <a:ext cx="8618019" cy="442256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0"/>
              </a:spcBef>
            </a:pPr>
            <a:r>
              <a:rPr lang="en-US" sz="2000" dirty="0">
                <a:solidFill>
                  <a:schemeClr val="bg1"/>
                </a:solidFill>
                <a:latin typeface="Outfit" panose="020B0604020202020204" charset="0"/>
              </a:rPr>
              <a:t>Author of books: </a:t>
            </a:r>
            <a:endParaRPr lang="en-US" sz="1600" i="1" dirty="0">
              <a:solidFill>
                <a:schemeClr val="bg1"/>
              </a:solidFill>
              <a:latin typeface="Outfit" panose="020B0604020202020204" charset="0"/>
            </a:endParaRPr>
          </a:p>
          <a:p>
            <a:pPr lvl="1">
              <a:spcBef>
                <a:spcPts val="1000"/>
              </a:spcBef>
            </a:pPr>
            <a:r>
              <a:rPr lang="en-US" sz="1600" i="1" dirty="0">
                <a:solidFill>
                  <a:schemeClr val="bg1"/>
                </a:solidFill>
                <a:latin typeface="Outfit" panose="020B0604020202020204" charset="0"/>
              </a:rPr>
              <a:t>Essential Math for Data Science (O’Reilly)</a:t>
            </a:r>
            <a:endParaRPr lang="en-US" sz="1600" dirty="0">
              <a:solidFill>
                <a:schemeClr val="bg1"/>
              </a:solidFill>
              <a:latin typeface="Outfit" panose="020B0604020202020204" charset="0"/>
            </a:endParaRPr>
          </a:p>
          <a:p>
            <a:pPr lvl="1">
              <a:spcBef>
                <a:spcPts val="1000"/>
              </a:spcBef>
            </a:pPr>
            <a:r>
              <a:rPr lang="en-US" sz="1600" i="1" dirty="0">
                <a:solidFill>
                  <a:schemeClr val="bg1"/>
                </a:solidFill>
                <a:latin typeface="Outfit" panose="020B0604020202020204" charset="0"/>
              </a:rPr>
              <a:t>Learning </a:t>
            </a:r>
            <a:r>
              <a:rPr lang="en-US" sz="1600" i="1" dirty="0" err="1">
                <a:solidFill>
                  <a:schemeClr val="bg1"/>
                </a:solidFill>
                <a:latin typeface="Outfit" panose="020B0604020202020204" charset="0"/>
              </a:rPr>
              <a:t>RxJava</a:t>
            </a:r>
            <a:r>
              <a:rPr lang="en-US" sz="1600" i="1" dirty="0">
                <a:solidFill>
                  <a:schemeClr val="bg1"/>
                </a:solidFill>
                <a:latin typeface="Outfit" panose="020B0604020202020204" charset="0"/>
              </a:rPr>
              <a:t> (</a:t>
            </a:r>
            <a:r>
              <a:rPr lang="en-US" sz="1600" i="1" dirty="0" err="1">
                <a:solidFill>
                  <a:schemeClr val="bg1"/>
                </a:solidFill>
                <a:latin typeface="Outfit" panose="020B0604020202020204" charset="0"/>
              </a:rPr>
              <a:t>Packt</a:t>
            </a:r>
            <a:r>
              <a:rPr lang="en-US" sz="1600" i="1" dirty="0">
                <a:solidFill>
                  <a:schemeClr val="bg1"/>
                </a:solidFill>
                <a:latin typeface="Outfit" panose="020B0604020202020204" charset="0"/>
              </a:rPr>
              <a:t>) </a:t>
            </a:r>
          </a:p>
          <a:p>
            <a:pPr lvl="1">
              <a:spcBef>
                <a:spcPts val="1000"/>
              </a:spcBef>
            </a:pPr>
            <a:r>
              <a:rPr lang="en-US" sz="1600" i="1" dirty="0">
                <a:solidFill>
                  <a:schemeClr val="bg1"/>
                </a:solidFill>
                <a:latin typeface="Outfit" panose="020B0604020202020204" charset="0"/>
              </a:rPr>
              <a:t>Getting Started with SQL (O’Reilly)</a:t>
            </a:r>
          </a:p>
          <a:p>
            <a:pPr>
              <a:spcBef>
                <a:spcPts val="1000"/>
              </a:spcBef>
            </a:pPr>
            <a:r>
              <a:rPr lang="en-US" sz="2000" dirty="0">
                <a:solidFill>
                  <a:schemeClr val="bg1"/>
                </a:solidFill>
                <a:latin typeface="Outfit" panose="020B0604020202020204" charset="0"/>
              </a:rPr>
              <a:t>Worked nearly a decade in the airline industry developing operations research algorithms. </a:t>
            </a:r>
          </a:p>
          <a:p>
            <a:pPr>
              <a:spcBef>
                <a:spcPts val="1000"/>
              </a:spcBef>
            </a:pPr>
            <a:r>
              <a:rPr lang="en-US" sz="2000" dirty="0">
                <a:solidFill>
                  <a:schemeClr val="bg1"/>
                </a:solidFill>
                <a:latin typeface="Outfit" panose="020B0604020202020204" charset="0"/>
              </a:rPr>
              <a:t>Instructor at University of Southern California teaching Artificial Intelligence System Safety in the Aviation Safety and Security Program</a:t>
            </a:r>
          </a:p>
          <a:p>
            <a:pPr>
              <a:spcBef>
                <a:spcPts val="1000"/>
              </a:spcBef>
            </a:pPr>
            <a:r>
              <a:rPr lang="en-US" sz="2000" dirty="0">
                <a:solidFill>
                  <a:schemeClr val="bg1"/>
                </a:solidFill>
                <a:latin typeface="Outfit" panose="020B0604020202020204" charset="0"/>
              </a:rPr>
              <a:t>Instructor in data science, artificial intelligence, machine learning, and analytics. </a:t>
            </a:r>
          </a:p>
          <a:p>
            <a:pPr>
              <a:spcBef>
                <a:spcPts val="1000"/>
              </a:spcBef>
            </a:pPr>
            <a:r>
              <a:rPr lang="en-US" sz="2000" dirty="0">
                <a:solidFill>
                  <a:schemeClr val="bg1"/>
                </a:solidFill>
                <a:latin typeface="Outfit" panose="020B0604020202020204" charset="0"/>
              </a:rPr>
              <a:t>Inventor and startup founder </a:t>
            </a:r>
          </a:p>
        </p:txBody>
      </p:sp>
      <p:grpSp>
        <p:nvGrpSpPr>
          <p:cNvPr id="21" name="Group 6">
            <a:extLst>
              <a:ext uri="{FF2B5EF4-FFF2-40B4-BE49-F238E27FC236}">
                <a16:creationId xmlns:a16="http://schemas.microsoft.com/office/drawing/2014/main" id="{06FCA66B-B48B-6A06-8A9D-1F44EF7A1003}"/>
              </a:ext>
            </a:extLst>
          </p:cNvPr>
          <p:cNvGrpSpPr/>
          <p:nvPr/>
        </p:nvGrpSpPr>
        <p:grpSpPr>
          <a:xfrm>
            <a:off x="2529708" y="3399894"/>
            <a:ext cx="2791564" cy="2791564"/>
            <a:chOff x="0" y="0"/>
            <a:chExt cx="812800" cy="812800"/>
          </a:xfrm>
        </p:grpSpPr>
        <p:sp>
          <p:nvSpPr>
            <p:cNvPr id="22" name="Freeform 7">
              <a:extLst>
                <a:ext uri="{FF2B5EF4-FFF2-40B4-BE49-F238E27FC236}">
                  <a16:creationId xmlns:a16="http://schemas.microsoft.com/office/drawing/2014/main" id="{2C818DB2-1497-A4FF-7709-AA2E5707850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p:spPr>
          <p:txBody>
            <a:bodyPr/>
            <a:lstStyle/>
            <a:p>
              <a:endParaRPr lang="en-US" dirty="0"/>
            </a:p>
          </p:txBody>
        </p:sp>
        <p:sp>
          <p:nvSpPr>
            <p:cNvPr id="23" name="TextBox 8">
              <a:extLst>
                <a:ext uri="{FF2B5EF4-FFF2-40B4-BE49-F238E27FC236}">
                  <a16:creationId xmlns:a16="http://schemas.microsoft.com/office/drawing/2014/main" id="{C0BEC6FA-622B-6ADD-9B55-FA890993E9FD}"/>
                </a:ext>
              </a:extLst>
            </p:cNvPr>
            <p:cNvSpPr txBox="1"/>
            <p:nvPr/>
          </p:nvSpPr>
          <p:spPr>
            <a:xfrm>
              <a:off x="76200" y="66675"/>
              <a:ext cx="660400" cy="669925"/>
            </a:xfrm>
            <a:prstGeom prst="rect">
              <a:avLst/>
            </a:prstGeom>
          </p:spPr>
          <p:txBody>
            <a:bodyPr lIns="10997" tIns="10997" rIns="10997" bIns="10997" rtlCol="0" anchor="ctr"/>
            <a:lstStyle/>
            <a:p>
              <a:pPr algn="ctr">
                <a:lnSpc>
                  <a:spcPts val="212"/>
                </a:lnSpc>
                <a:spcBef>
                  <a:spcPct val="0"/>
                </a:spcBef>
              </a:pPr>
              <a:endParaRPr dirty="0"/>
            </a:p>
          </p:txBody>
        </p:sp>
      </p:grpSp>
      <p:pic>
        <p:nvPicPr>
          <p:cNvPr id="24" name="Picture 23" descr="A person taking a selfie&#10;&#10;AI-generated content may be incorrect.">
            <a:extLst>
              <a:ext uri="{FF2B5EF4-FFF2-40B4-BE49-F238E27FC236}">
                <a16:creationId xmlns:a16="http://schemas.microsoft.com/office/drawing/2014/main" id="{37A09787-7D94-5CC5-5184-A287533145E9}"/>
              </a:ext>
            </a:extLst>
          </p:cNvPr>
          <p:cNvPicPr>
            <a:picLocks noChangeAspect="1"/>
          </p:cNvPicPr>
          <p:nvPr/>
        </p:nvPicPr>
        <p:blipFill>
          <a:blip r:embed="rId6" cstate="print">
            <a:extLst>
              <a:ext uri="{28A0092B-C50C-407E-A947-70E740481C1C}">
                <a14:useLocalDpi xmlns:a14="http://schemas.microsoft.com/office/drawing/2010/main" val="0"/>
              </a:ext>
            </a:extLst>
          </a:blip>
          <a:srcRect l="3276" t="21576" r="28993" b="29414"/>
          <a:stretch>
            <a:fillRect/>
          </a:stretch>
        </p:blipFill>
        <p:spPr>
          <a:xfrm>
            <a:off x="2689134" y="3602844"/>
            <a:ext cx="2472712" cy="2385664"/>
          </a:xfrm>
          <a:prstGeom prst="ellipse">
            <a:avLst/>
          </a:prstGeom>
        </p:spPr>
      </p:pic>
    </p:spTree>
    <p:extLst>
      <p:ext uri="{BB962C8B-B14F-4D97-AF65-F5344CB8AC3E}">
        <p14:creationId xmlns:p14="http://schemas.microsoft.com/office/powerpoint/2010/main" val="2285397703"/>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A006E-2296-3B20-B66C-44B38949980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F2BA020-AFC3-3BEA-A2BE-998B7D1C375B}"/>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18C738D5-0715-6260-4AE7-F974781525D5}"/>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1A3A8F6C-64F7-779A-2D62-6B668AAF239A}"/>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349726C8-CAA4-2664-BADD-9AF2049D3E59}"/>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F328E132-C720-C881-3C19-FC2D0D773E5D}"/>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B7E956A1-E3A8-D83E-697E-7D056557B8ED}"/>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8131A335-5704-9852-8CDF-04035A41CBD9}"/>
              </a:ext>
            </a:extLst>
          </p:cNvPr>
          <p:cNvSpPr txBox="1"/>
          <p:nvPr/>
        </p:nvSpPr>
        <p:spPr>
          <a:xfrm>
            <a:off x="1028700" y="1236622"/>
            <a:ext cx="9258300" cy="787588"/>
          </a:xfrm>
          <a:prstGeom prst="rect">
            <a:avLst/>
          </a:prstGeom>
        </p:spPr>
        <p:txBody>
          <a:bodyPr wrap="square" lIns="0" tIns="0" rIns="0" bIns="0" rtlCol="0" anchor="t">
            <a:spAutoFit/>
          </a:bodyPr>
          <a:lstStyle/>
          <a:p>
            <a:pPr>
              <a:lnSpc>
                <a:spcPts val="7000"/>
              </a:lnSpc>
            </a:pPr>
            <a:r>
              <a:rPr lang="en-US" sz="3600" b="1" dirty="0">
                <a:solidFill>
                  <a:srgbClr val="000000"/>
                </a:solidFill>
                <a:latin typeface="Outfit Bold"/>
                <a:ea typeface="Outfit Bold"/>
                <a:cs typeface="Outfit Bold"/>
                <a:sym typeface="Outfit Bold"/>
              </a:rPr>
              <a:t>Missing the Forest for the Trees</a:t>
            </a:r>
          </a:p>
        </p:txBody>
      </p:sp>
      <p:sp>
        <p:nvSpPr>
          <p:cNvPr id="9" name="TextBox 9">
            <a:extLst>
              <a:ext uri="{FF2B5EF4-FFF2-40B4-BE49-F238E27FC236}">
                <a16:creationId xmlns:a16="http://schemas.microsoft.com/office/drawing/2014/main" id="{211D2613-525F-2F0A-7517-923FB9A4B61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7A302975-EE92-4B0D-6D8F-173E48FE0AE9}"/>
              </a:ext>
            </a:extLst>
          </p:cNvPr>
          <p:cNvSpPr txBox="1"/>
          <p:nvPr/>
        </p:nvSpPr>
        <p:spPr>
          <a:xfrm>
            <a:off x="1028700" y="2714466"/>
            <a:ext cx="8115300" cy="5170646"/>
          </a:xfrm>
          <a:prstGeom prst="rect">
            <a:avLst/>
          </a:prstGeom>
        </p:spPr>
        <p:txBody>
          <a:bodyPr wrap="square" lIns="0" tIns="0" rIns="0" bIns="0" rtlCol="0" anchor="t">
            <a:spAutoFit/>
          </a:bodyPr>
          <a:lstStyle/>
          <a:p>
            <a:pPr lvl="0">
              <a:buClr>
                <a:srgbClr val="3F3F3F"/>
              </a:buClr>
              <a:buSzPts val="1200"/>
            </a:pPr>
            <a:r>
              <a:rPr lang="en-US" sz="2400" b="1" dirty="0">
                <a:latin typeface="Outfit" panose="020B0604020202020204" charset="0"/>
              </a:rPr>
              <a:t>A vendor has approached your military aircraft operation. They have an AI model that uses data collected from aircraft returning from combat and predicts where lightweight armor needs to be. </a:t>
            </a:r>
          </a:p>
          <a:p>
            <a:pPr lvl="0">
              <a:buClr>
                <a:srgbClr val="3F3F3F"/>
              </a:buClr>
              <a:buSzPts val="1200"/>
            </a:pPr>
            <a:endParaRPr lang="en-US" sz="2400" b="1" dirty="0">
              <a:latin typeface="Outfit" panose="020B0604020202020204" charset="0"/>
            </a:endParaRPr>
          </a:p>
          <a:p>
            <a:pPr lvl="0">
              <a:buClr>
                <a:srgbClr val="3F3F3F"/>
              </a:buClr>
              <a:buSzPts val="1200"/>
            </a:pPr>
            <a:r>
              <a:rPr lang="en-US" sz="2400" dirty="0">
                <a:latin typeface="Outfit" panose="020B0604020202020204" charset="0"/>
              </a:rPr>
              <a:t>It uses detailed data, sometimes manifold dimension reduction, then applies K-means clustering algorithms identifying where bullet holes and damage are likely to be found. It then recommends armoring those hot spots.</a:t>
            </a:r>
          </a:p>
          <a:p>
            <a:pPr lvl="0">
              <a:buClr>
                <a:srgbClr val="3F3F3F"/>
              </a:buClr>
              <a:buSzPts val="1200"/>
            </a:pPr>
            <a:endParaRPr lang="en-US" sz="2400" b="1" dirty="0">
              <a:latin typeface="Outfit" panose="020B0604020202020204" charset="0"/>
            </a:endParaRPr>
          </a:p>
          <a:p>
            <a:pPr lvl="0">
              <a:buClr>
                <a:srgbClr val="3F3F3F"/>
              </a:buClr>
              <a:buSzPts val="1200"/>
            </a:pPr>
            <a:r>
              <a:rPr lang="en-US" sz="2400" b="1" dirty="0">
                <a:latin typeface="Outfit" panose="020B0604020202020204" charset="0"/>
              </a:rPr>
              <a:t>What questions do you have for the vendor? Is their data pipeline and methods sound? Why or why not? </a:t>
            </a:r>
          </a:p>
          <a:p>
            <a:pPr lvl="0">
              <a:buClr>
                <a:srgbClr val="3F3F3F"/>
              </a:buClr>
              <a:buSzPts val="1200"/>
            </a:pPr>
            <a:endParaRPr lang="en-US" sz="2400" b="1" dirty="0"/>
          </a:p>
          <a:p>
            <a:pPr lvl="0">
              <a:buClr>
                <a:srgbClr val="3F3F3F"/>
              </a:buClr>
              <a:buSzPts val="1200"/>
            </a:pPr>
            <a:endParaRPr lang="en-US" sz="2400" b="1" dirty="0"/>
          </a:p>
        </p:txBody>
      </p:sp>
      <p:sp>
        <p:nvSpPr>
          <p:cNvPr id="10" name="Google Shape;756;p100">
            <a:extLst>
              <a:ext uri="{FF2B5EF4-FFF2-40B4-BE49-F238E27FC236}">
                <a16:creationId xmlns:a16="http://schemas.microsoft.com/office/drawing/2014/main" id="{3F6A9AFC-9CD0-87F0-DC7A-DE592B77A750}"/>
              </a:ext>
            </a:extLst>
          </p:cNvPr>
          <p:cNvSpPr txBox="1"/>
          <p:nvPr/>
        </p:nvSpPr>
        <p:spPr>
          <a:xfrm>
            <a:off x="11293367" y="8252962"/>
            <a:ext cx="5319323" cy="1005338"/>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None/>
            </a:pPr>
            <a:r>
              <a:rPr lang="en" sz="1200" i="1" dirty="0">
                <a:solidFill>
                  <a:srgbClr val="3F3F3F"/>
                </a:solidFill>
                <a:latin typeface="Quattrocento Sans"/>
                <a:ea typeface="Quattrocento Sans"/>
                <a:cs typeface="Quattrocento Sans"/>
                <a:sym typeface="Quattrocento Sans"/>
              </a:rPr>
              <a:t>Principal component analysis (PCA) and other manifold methods are used to compress multiple dimensions into fewer dimensions, in this case flattening aircraft surfaces so bullet holes can be clustered.</a:t>
            </a:r>
            <a:endParaRPr sz="1100" dirty="0"/>
          </a:p>
        </p:txBody>
      </p:sp>
      <p:pic>
        <p:nvPicPr>
          <p:cNvPr id="11" name="Google Shape;757;p100">
            <a:extLst>
              <a:ext uri="{FF2B5EF4-FFF2-40B4-BE49-F238E27FC236}">
                <a16:creationId xmlns:a16="http://schemas.microsoft.com/office/drawing/2014/main" id="{0670945B-BDA3-657A-DB72-1ED463EC5162}"/>
              </a:ext>
            </a:extLst>
          </p:cNvPr>
          <p:cNvPicPr preferRelativeResize="0"/>
          <p:nvPr/>
        </p:nvPicPr>
        <p:blipFill rotWithShape="1">
          <a:blip r:embed="rId3">
            <a:alphaModFix/>
          </a:blip>
          <a:srcRect/>
          <a:stretch/>
        </p:blipFill>
        <p:spPr>
          <a:xfrm>
            <a:off x="11293367" y="1600529"/>
            <a:ext cx="5510099" cy="6492293"/>
          </a:xfrm>
          <a:prstGeom prst="rect">
            <a:avLst/>
          </a:prstGeom>
          <a:noFill/>
          <a:ln>
            <a:noFill/>
          </a:ln>
        </p:spPr>
      </p:pic>
    </p:spTree>
    <p:extLst>
      <p:ext uri="{BB962C8B-B14F-4D97-AF65-F5344CB8AC3E}">
        <p14:creationId xmlns:p14="http://schemas.microsoft.com/office/powerpoint/2010/main" val="3642835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1A055-389B-3155-6B49-594AE32E285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EE21EF4-A761-78E5-ABD7-C15D48FFE457}"/>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34A1BA59-05B7-3DAA-0D90-279E9E7B0FF9}"/>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E86AC3B3-E822-758D-C399-1D0DD15B08F1}"/>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0CDB50BF-C144-5136-A6B4-73F4CC8D87C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F22C6713-88DC-9740-888C-871E4BA277A8}"/>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397D1408-16F6-35EB-B3D4-FC5C9D0FA942}"/>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16CBFD56-0F3A-9E28-A147-231840C500F5}"/>
              </a:ext>
            </a:extLst>
          </p:cNvPr>
          <p:cNvSpPr txBox="1"/>
          <p:nvPr/>
        </p:nvSpPr>
        <p:spPr>
          <a:xfrm>
            <a:off x="1028700" y="1236622"/>
            <a:ext cx="9258300" cy="787588"/>
          </a:xfrm>
          <a:prstGeom prst="rect">
            <a:avLst/>
          </a:prstGeom>
        </p:spPr>
        <p:txBody>
          <a:bodyPr wrap="square" lIns="0" tIns="0" rIns="0" bIns="0" rtlCol="0" anchor="t">
            <a:spAutoFit/>
          </a:bodyPr>
          <a:lstStyle/>
          <a:p>
            <a:pPr>
              <a:lnSpc>
                <a:spcPts val="7000"/>
              </a:lnSpc>
            </a:pPr>
            <a:r>
              <a:rPr lang="en-US" sz="3600" b="1" dirty="0">
                <a:solidFill>
                  <a:srgbClr val="000000"/>
                </a:solidFill>
                <a:latin typeface="Outfit Bold"/>
                <a:ea typeface="Outfit Bold"/>
                <a:cs typeface="Outfit Bold"/>
                <a:sym typeface="Outfit Bold"/>
              </a:rPr>
              <a:t>Missing the Forest for the Trees</a:t>
            </a:r>
          </a:p>
        </p:txBody>
      </p:sp>
      <p:sp>
        <p:nvSpPr>
          <p:cNvPr id="9" name="TextBox 9">
            <a:extLst>
              <a:ext uri="{FF2B5EF4-FFF2-40B4-BE49-F238E27FC236}">
                <a16:creationId xmlns:a16="http://schemas.microsoft.com/office/drawing/2014/main" id="{8ED30EFD-0E9C-0788-D078-9A30183E30A3}"/>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E9011FDB-2E43-DD8B-195B-C5CE581A1F9E}"/>
              </a:ext>
            </a:extLst>
          </p:cNvPr>
          <p:cNvSpPr txBox="1"/>
          <p:nvPr/>
        </p:nvSpPr>
        <p:spPr>
          <a:xfrm>
            <a:off x="1028700" y="2714466"/>
            <a:ext cx="8115300" cy="4347344"/>
          </a:xfrm>
          <a:prstGeom prst="rect">
            <a:avLst/>
          </a:prstGeom>
        </p:spPr>
        <p:txBody>
          <a:bodyPr wrap="square" lIns="0" tIns="0" rIns="0" bIns="0" rtlCol="0" anchor="t">
            <a:spAutoFit/>
          </a:bodyPr>
          <a:lstStyle/>
          <a:p>
            <a:pPr lvl="0">
              <a:buClr>
                <a:srgbClr val="3F3F3F"/>
              </a:buClr>
              <a:buSzPts val="1400"/>
            </a:pPr>
            <a:r>
              <a:rPr lang="en-US" sz="2400" b="1" dirty="0">
                <a:latin typeface="Outfit" panose="020B0604020202020204" charset="0"/>
              </a:rPr>
              <a:t>This is a modernized version of a real data problem back in WWII.</a:t>
            </a:r>
            <a:endParaRPr lang="en-US" sz="2400" dirty="0">
              <a:latin typeface="Outfit" panose="020B0604020202020204" charset="0"/>
            </a:endParaRPr>
          </a:p>
          <a:p>
            <a:pPr lvl="0">
              <a:spcBef>
                <a:spcPts val="1700"/>
              </a:spcBef>
              <a:buClr>
                <a:srgbClr val="3F3F3F"/>
              </a:buClr>
              <a:buSzPts val="1400"/>
            </a:pPr>
            <a:r>
              <a:rPr lang="en-US" sz="2400" b="1" dirty="0">
                <a:latin typeface="Outfit" panose="020B0604020202020204" charset="0"/>
              </a:rPr>
              <a:t> </a:t>
            </a:r>
            <a:r>
              <a:rPr lang="en-US" sz="2400" b="1" u="sng" dirty="0">
                <a:solidFill>
                  <a:schemeClr val="hlink"/>
                </a:solidFill>
                <a:latin typeface="Outfit" panose="020B0604020202020204" charset="0"/>
                <a:hlinkClick r:id="rId3"/>
              </a:rPr>
              <a:t>https://apps.dtic.mil/docs/citations/ADA091073</a:t>
            </a:r>
            <a:endParaRPr lang="en-US" sz="2400" b="1" dirty="0">
              <a:latin typeface="Outfit" panose="020B0604020202020204" charset="0"/>
            </a:endParaRPr>
          </a:p>
          <a:p>
            <a:pPr lvl="0">
              <a:spcBef>
                <a:spcPts val="1700"/>
              </a:spcBef>
              <a:buClr>
                <a:srgbClr val="3F3F3F"/>
              </a:buClr>
              <a:buSzPts val="1400"/>
            </a:pPr>
            <a:r>
              <a:rPr lang="en-US" sz="2400" dirty="0">
                <a:latin typeface="Outfit" panose="020B0604020202020204" charset="0"/>
              </a:rPr>
              <a:t>The Center for Naval Analyses conducted a study on mitigating the loss of bombers. After analyzing fleets of bombers returned from missions, they conclude surfaces that statistically show the most damage should be prioritized for more armor.</a:t>
            </a:r>
          </a:p>
          <a:p>
            <a:pPr lvl="0">
              <a:spcBef>
                <a:spcPts val="1700"/>
              </a:spcBef>
              <a:buClr>
                <a:srgbClr val="3F3F3F"/>
              </a:buClr>
              <a:buSzPts val="1400"/>
            </a:pPr>
            <a:r>
              <a:rPr lang="en-US" sz="2400" dirty="0">
                <a:latin typeface="Outfit" panose="020B0604020202020204" charset="0"/>
              </a:rPr>
              <a:t>But a Hungarian mathematician named Abraham Wald pointed out a fatal flaw with this heuristic.</a:t>
            </a:r>
          </a:p>
        </p:txBody>
      </p:sp>
      <p:pic>
        <p:nvPicPr>
          <p:cNvPr id="13" name="Google Shape;765;p101" descr="A vintage photo of an old airplane&#10;&#10;Description automatically generated">
            <a:extLst>
              <a:ext uri="{FF2B5EF4-FFF2-40B4-BE49-F238E27FC236}">
                <a16:creationId xmlns:a16="http://schemas.microsoft.com/office/drawing/2014/main" id="{21F39BB5-5405-EB06-66CC-AB19EA7608D4}"/>
              </a:ext>
            </a:extLst>
          </p:cNvPr>
          <p:cNvPicPr preferRelativeResize="0"/>
          <p:nvPr/>
        </p:nvPicPr>
        <p:blipFill rotWithShape="1">
          <a:blip r:embed="rId4">
            <a:alphaModFix/>
          </a:blip>
          <a:srcRect/>
          <a:stretch/>
        </p:blipFill>
        <p:spPr>
          <a:xfrm>
            <a:off x="10591800" y="1996996"/>
            <a:ext cx="6635763" cy="4983941"/>
          </a:xfrm>
          <a:prstGeom prst="rect">
            <a:avLst/>
          </a:prstGeom>
          <a:noFill/>
          <a:ln>
            <a:noFill/>
          </a:ln>
        </p:spPr>
      </p:pic>
      <p:sp>
        <p:nvSpPr>
          <p:cNvPr id="14" name="Google Shape;766;p101">
            <a:extLst>
              <a:ext uri="{FF2B5EF4-FFF2-40B4-BE49-F238E27FC236}">
                <a16:creationId xmlns:a16="http://schemas.microsoft.com/office/drawing/2014/main" id="{34234DD5-78B7-2961-83D3-0305BE81DD78}"/>
              </a:ext>
            </a:extLst>
          </p:cNvPr>
          <p:cNvSpPr txBox="1"/>
          <p:nvPr/>
        </p:nvSpPr>
        <p:spPr>
          <a:xfrm>
            <a:off x="10591800" y="7128665"/>
            <a:ext cx="2796290" cy="248194"/>
          </a:xfrm>
          <a:prstGeom prst="rect">
            <a:avLst/>
          </a:prstGeom>
          <a:noFill/>
          <a:ln>
            <a:noFill/>
          </a:ln>
        </p:spPr>
        <p:txBody>
          <a:bodyPr spcFirstLastPara="1" wrap="square" lIns="68575" tIns="34275" rIns="68575" bIns="34275" anchor="t" anchorCtr="0">
            <a:normAutofit lnSpcReduction="10000"/>
          </a:bodyPr>
          <a:lstStyle/>
          <a:p>
            <a:pPr marL="0" marR="0" lvl="0" indent="0" algn="l" rtl="0">
              <a:spcBef>
                <a:spcPts val="0"/>
              </a:spcBef>
              <a:spcAft>
                <a:spcPts val="0"/>
              </a:spcAft>
              <a:buNone/>
            </a:pPr>
            <a:r>
              <a:rPr lang="en" sz="1200" i="1" dirty="0">
                <a:solidFill>
                  <a:srgbClr val="3F3F3F"/>
                </a:solidFill>
                <a:latin typeface="Quattrocento Sans"/>
                <a:ea typeface="Quattrocento Sans"/>
                <a:cs typeface="Quattrocento Sans"/>
                <a:sym typeface="Quattrocento Sans"/>
              </a:rPr>
              <a:t>SOURCE: Wikimedia Commons</a:t>
            </a:r>
            <a:endParaRPr sz="1100" dirty="0"/>
          </a:p>
        </p:txBody>
      </p:sp>
    </p:spTree>
    <p:extLst>
      <p:ext uri="{BB962C8B-B14F-4D97-AF65-F5344CB8AC3E}">
        <p14:creationId xmlns:p14="http://schemas.microsoft.com/office/powerpoint/2010/main" val="2837426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8B6DE-8406-E13A-A5F1-9D8CD4325EE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61A8C93-C730-8F34-37C5-F67B6332C918}"/>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A591CA11-77EF-1250-BD93-38CE5DE3E846}"/>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2BA45F70-2E39-7B32-B836-5FEF003FDA93}"/>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B23795C8-72D6-840C-30F3-C295A760B1C9}"/>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D8432DE4-07EC-0FEA-6EC6-BEC458F8C172}"/>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30A8B4EB-31A1-9656-3B1E-8FDE57353654}"/>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B76DFC2C-8A17-B204-78C3-615A8F5A256E}"/>
              </a:ext>
            </a:extLst>
          </p:cNvPr>
          <p:cNvSpPr txBox="1"/>
          <p:nvPr/>
        </p:nvSpPr>
        <p:spPr>
          <a:xfrm>
            <a:off x="1028700" y="1236622"/>
            <a:ext cx="9258300" cy="787588"/>
          </a:xfrm>
          <a:prstGeom prst="rect">
            <a:avLst/>
          </a:prstGeom>
        </p:spPr>
        <p:txBody>
          <a:bodyPr wrap="square" lIns="0" tIns="0" rIns="0" bIns="0" rtlCol="0" anchor="t">
            <a:spAutoFit/>
          </a:bodyPr>
          <a:lstStyle/>
          <a:p>
            <a:pPr>
              <a:lnSpc>
                <a:spcPts val="7000"/>
              </a:lnSpc>
            </a:pPr>
            <a:r>
              <a:rPr lang="en-US" sz="3600" b="1" dirty="0">
                <a:solidFill>
                  <a:srgbClr val="000000"/>
                </a:solidFill>
                <a:latin typeface="Outfit Bold"/>
                <a:ea typeface="Outfit Bold"/>
                <a:cs typeface="Outfit Bold"/>
                <a:sym typeface="Outfit Bold"/>
              </a:rPr>
              <a:t>Missing the Forest for the Trees</a:t>
            </a:r>
          </a:p>
        </p:txBody>
      </p:sp>
      <p:sp>
        <p:nvSpPr>
          <p:cNvPr id="9" name="TextBox 9">
            <a:extLst>
              <a:ext uri="{FF2B5EF4-FFF2-40B4-BE49-F238E27FC236}">
                <a16:creationId xmlns:a16="http://schemas.microsoft.com/office/drawing/2014/main" id="{2A456099-9787-A314-7292-2578D2E47FF1}"/>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25E31D18-35AB-35A0-CC8A-A32DB79EBC72}"/>
              </a:ext>
            </a:extLst>
          </p:cNvPr>
          <p:cNvSpPr txBox="1"/>
          <p:nvPr/>
        </p:nvSpPr>
        <p:spPr>
          <a:xfrm>
            <a:off x="1028700" y="2303113"/>
            <a:ext cx="8115300" cy="6630020"/>
          </a:xfrm>
          <a:prstGeom prst="rect">
            <a:avLst/>
          </a:prstGeom>
        </p:spPr>
        <p:txBody>
          <a:bodyPr wrap="square" lIns="0" tIns="0" rIns="0" bIns="0" rtlCol="0" anchor="t">
            <a:spAutoFit/>
          </a:bodyPr>
          <a:lstStyle/>
          <a:p>
            <a:pPr>
              <a:buClr>
                <a:srgbClr val="FF0000"/>
              </a:buClr>
              <a:buSzPts val="1400"/>
            </a:pPr>
            <a:r>
              <a:rPr lang="en-US" sz="2400" b="1" dirty="0">
                <a:solidFill>
                  <a:srgbClr val="FF0000"/>
                </a:solidFill>
                <a:latin typeface="Outfit" panose="020B0604020202020204" charset="0"/>
              </a:rPr>
              <a:t>The flaw: the data only captured survived aircraft, and therefore the heuristic was wrong.</a:t>
            </a:r>
            <a:endParaRPr lang="en-US" sz="2400" dirty="0">
              <a:solidFill>
                <a:schemeClr val="dk1"/>
              </a:solidFill>
              <a:latin typeface="Outfit" panose="020B0604020202020204" charset="0"/>
            </a:endParaRPr>
          </a:p>
          <a:p>
            <a:pPr>
              <a:spcBef>
                <a:spcPts val="1700"/>
              </a:spcBef>
              <a:buClr>
                <a:srgbClr val="3F3F3F"/>
              </a:buClr>
              <a:buSzPts val="1400"/>
            </a:pPr>
            <a:r>
              <a:rPr lang="en-US" sz="2400" dirty="0">
                <a:latin typeface="Outfit" panose="020B0604020202020204" charset="0"/>
              </a:rPr>
              <a:t>This is an example of </a:t>
            </a:r>
            <a:r>
              <a:rPr lang="en-US" sz="2400" b="1" dirty="0">
                <a:solidFill>
                  <a:srgbClr val="FF0000"/>
                </a:solidFill>
                <a:latin typeface="Outfit" panose="020B0604020202020204" charset="0"/>
              </a:rPr>
              <a:t>survival bias</a:t>
            </a:r>
            <a:r>
              <a:rPr lang="en-US" sz="2400" dirty="0">
                <a:latin typeface="Outfit" panose="020B0604020202020204" charset="0"/>
              </a:rPr>
              <a:t>, a type of selection bias where we make faulty inferences on the survived population while the deceased population is never accounted for. </a:t>
            </a:r>
          </a:p>
          <a:p>
            <a:pPr>
              <a:spcBef>
                <a:spcPts val="1700"/>
              </a:spcBef>
              <a:buClr>
                <a:schemeClr val="dk1"/>
              </a:buClr>
              <a:buSzPts val="1400"/>
            </a:pPr>
            <a:r>
              <a:rPr lang="en-US" sz="2400" dirty="0">
                <a:solidFill>
                  <a:schemeClr val="dk1"/>
                </a:solidFill>
                <a:latin typeface="Outfit" panose="020B0604020202020204" charset="0"/>
              </a:rPr>
              <a:t>While many would cynically say the data is incomplete, the data still provides a valuable clue to solve our objective.</a:t>
            </a:r>
            <a:endParaRPr lang="en-US" sz="2400" dirty="0">
              <a:latin typeface="Outfit" panose="020B0604020202020204" charset="0"/>
            </a:endParaRPr>
          </a:p>
          <a:p>
            <a:pPr>
              <a:spcBef>
                <a:spcPts val="1700"/>
              </a:spcBef>
              <a:buClr>
                <a:schemeClr val="dk1"/>
              </a:buClr>
              <a:buSzPts val="1400"/>
            </a:pPr>
            <a:r>
              <a:rPr lang="en-US" sz="2400" b="1" dirty="0">
                <a:solidFill>
                  <a:schemeClr val="dk1"/>
                </a:solidFill>
                <a:latin typeface="Outfit" panose="020B0604020202020204" charset="0"/>
              </a:rPr>
              <a:t>The question we should be asking: why did the aircraft return safely despite the observed damage?</a:t>
            </a:r>
            <a:endParaRPr lang="en-US" sz="2400" dirty="0">
              <a:solidFill>
                <a:schemeClr val="dk1"/>
              </a:solidFill>
              <a:latin typeface="Outfit" panose="020B0604020202020204" charset="0"/>
            </a:endParaRPr>
          </a:p>
          <a:p>
            <a:pPr>
              <a:spcBef>
                <a:spcPts val="1700"/>
              </a:spcBef>
              <a:buClr>
                <a:srgbClr val="3F3F3F"/>
              </a:buClr>
              <a:buSzPts val="1400"/>
            </a:pPr>
            <a:r>
              <a:rPr lang="en-US" sz="2400" dirty="0">
                <a:latin typeface="Outfit" panose="020B0604020202020204" charset="0"/>
              </a:rPr>
              <a:t>With success, Abraham flipped the theory by armoring the undamaged parts of the aircraft, inferring these were likely the critical areas causing a plane to go down and never returning to base.</a:t>
            </a:r>
          </a:p>
          <a:p>
            <a:pPr>
              <a:spcBef>
                <a:spcPts val="1700"/>
              </a:spcBef>
              <a:buClr>
                <a:srgbClr val="3F3F3F"/>
              </a:buClr>
              <a:buSzPts val="1400"/>
            </a:pPr>
            <a:r>
              <a:rPr lang="en-US" sz="2400" dirty="0">
                <a:latin typeface="Outfit" panose="020B0604020202020204" charset="0"/>
              </a:rPr>
              <a:t>This not only saved aircraft and lives but was a pivotal moment for the war effort. </a:t>
            </a:r>
          </a:p>
        </p:txBody>
      </p:sp>
      <p:pic>
        <p:nvPicPr>
          <p:cNvPr id="11" name="Google Shape;774;p102" descr="A picture containing boat, man&#10;&#10;Description automatically generated">
            <a:extLst>
              <a:ext uri="{FF2B5EF4-FFF2-40B4-BE49-F238E27FC236}">
                <a16:creationId xmlns:a16="http://schemas.microsoft.com/office/drawing/2014/main" id="{8F023F0F-BF4D-31F5-5723-B04419EA6D4E}"/>
              </a:ext>
            </a:extLst>
          </p:cNvPr>
          <p:cNvPicPr preferRelativeResize="0"/>
          <p:nvPr/>
        </p:nvPicPr>
        <p:blipFill rotWithShape="1">
          <a:blip r:embed="rId4">
            <a:alphaModFix/>
          </a:blip>
          <a:srcRect/>
          <a:stretch/>
        </p:blipFill>
        <p:spPr>
          <a:xfrm>
            <a:off x="10683432" y="2218545"/>
            <a:ext cx="6842568" cy="510082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6" name="Google Shape;776;p102">
            <a:extLst>
              <a:ext uri="{FF2B5EF4-FFF2-40B4-BE49-F238E27FC236}">
                <a16:creationId xmlns:a16="http://schemas.microsoft.com/office/drawing/2014/main" id="{8CE0A78D-7DD3-F2C4-A671-B29135C85E90}"/>
              </a:ext>
            </a:extLst>
          </p:cNvPr>
          <p:cNvSpPr txBox="1"/>
          <p:nvPr/>
        </p:nvSpPr>
        <p:spPr>
          <a:xfrm>
            <a:off x="10515600" y="7553595"/>
            <a:ext cx="2437306" cy="25388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u="sng" dirty="0">
                <a:solidFill>
                  <a:schemeClr val="hlink"/>
                </a:solidFill>
                <a:latin typeface="Quattrocento Sans"/>
                <a:ea typeface="Quattrocento Sans"/>
                <a:cs typeface="Quattrocento Sans"/>
                <a:sym typeface="Quattrocento Sans"/>
                <a:hlinkClick r:id="rId5"/>
              </a:rPr>
              <a:t>This Photo</a:t>
            </a:r>
            <a:r>
              <a:rPr lang="en" sz="1200" dirty="0">
                <a:solidFill>
                  <a:schemeClr val="dk1"/>
                </a:solidFill>
                <a:latin typeface="Quattrocento Sans"/>
                <a:ea typeface="Quattrocento Sans"/>
                <a:cs typeface="Quattrocento Sans"/>
                <a:sym typeface="Quattrocento Sans"/>
              </a:rPr>
              <a:t> is licensed under </a:t>
            </a:r>
            <a:r>
              <a:rPr lang="en" sz="1200" u="sng" dirty="0">
                <a:solidFill>
                  <a:schemeClr val="hlink"/>
                </a:solidFill>
                <a:latin typeface="Quattrocento Sans"/>
                <a:ea typeface="Quattrocento Sans"/>
                <a:cs typeface="Quattrocento Sans"/>
                <a:sym typeface="Quattrocento Sans"/>
                <a:hlinkClick r:id="rId6"/>
              </a:rPr>
              <a:t>CC BY</a:t>
            </a:r>
            <a:endParaRPr sz="1200" dirty="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796894219"/>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84EF6-6E0E-1CA7-E387-7C23D6F1526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1D8AED6-EBA3-EE9F-E023-690EDF63138E}"/>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458A2940-B09E-1207-EF3A-00897928B5E8}"/>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569DA626-EF7C-4E98-4497-6DB6B6953BB6}"/>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D02B4CE5-3AAC-5917-C16E-01A68D1AAC31}"/>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EE2ED1C6-8103-9D55-6978-05498EF9F44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0C1E469C-AE85-1067-8DC9-A371F7FDF2DF}"/>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5EFAEA2A-80EB-A7CA-86A3-598FAF9DE975}"/>
              </a:ext>
            </a:extLst>
          </p:cNvPr>
          <p:cNvSpPr txBox="1"/>
          <p:nvPr/>
        </p:nvSpPr>
        <p:spPr>
          <a:xfrm>
            <a:off x="1028700" y="1236622"/>
            <a:ext cx="9258300" cy="787588"/>
          </a:xfrm>
          <a:prstGeom prst="rect">
            <a:avLst/>
          </a:prstGeom>
        </p:spPr>
        <p:txBody>
          <a:bodyPr wrap="square" lIns="0" tIns="0" rIns="0" bIns="0" rtlCol="0" anchor="t">
            <a:spAutoFit/>
          </a:bodyPr>
          <a:lstStyle/>
          <a:p>
            <a:pPr>
              <a:lnSpc>
                <a:spcPts val="7000"/>
              </a:lnSpc>
            </a:pPr>
            <a:r>
              <a:rPr lang="en-US" sz="3600" b="1" dirty="0">
                <a:solidFill>
                  <a:srgbClr val="000000"/>
                </a:solidFill>
                <a:latin typeface="Outfit Bold"/>
                <a:ea typeface="Outfit Bold"/>
                <a:cs typeface="Outfit Bold"/>
                <a:sym typeface="Outfit Bold"/>
              </a:rPr>
              <a:t>Lighting Round: Identifying Biased Data</a:t>
            </a:r>
          </a:p>
        </p:txBody>
      </p:sp>
      <p:sp>
        <p:nvSpPr>
          <p:cNvPr id="9" name="TextBox 9">
            <a:extLst>
              <a:ext uri="{FF2B5EF4-FFF2-40B4-BE49-F238E27FC236}">
                <a16:creationId xmlns:a16="http://schemas.microsoft.com/office/drawing/2014/main" id="{F53D3E4A-98A1-1A1F-DC3F-B200CFA38FAF}"/>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A977778B-578E-6A9D-E448-D59958C3FCE5}"/>
              </a:ext>
            </a:extLst>
          </p:cNvPr>
          <p:cNvSpPr txBox="1"/>
          <p:nvPr/>
        </p:nvSpPr>
        <p:spPr>
          <a:xfrm>
            <a:off x="1028700" y="2714466"/>
            <a:ext cx="8115300" cy="4256743"/>
          </a:xfrm>
          <a:prstGeom prst="rect">
            <a:avLst/>
          </a:prstGeom>
        </p:spPr>
        <p:txBody>
          <a:bodyPr wrap="square" lIns="0" tIns="0" rIns="0" bIns="0" rtlCol="0" anchor="t">
            <a:spAutoFit/>
          </a:bodyPr>
          <a:lstStyle/>
          <a:p>
            <a:pPr lvl="0">
              <a:lnSpc>
                <a:spcPct val="150000"/>
              </a:lnSpc>
              <a:buClr>
                <a:srgbClr val="3F3F3F"/>
              </a:buClr>
              <a:buSzPts val="1400"/>
            </a:pPr>
            <a:r>
              <a:rPr lang="en-US" sz="2400" b="1" dirty="0">
                <a:latin typeface="Outfit" panose="020B0604020202020204" charset="0"/>
              </a:rPr>
              <a:t>In WWI, the British introduced the Brodie helmet. It was supposed to mitigate head injuries from shrapnel. When the number of shrapnel head injuries increased, British officers thought the helmet was failing. </a:t>
            </a:r>
            <a:endParaRPr lang="en-US" sz="2400" dirty="0">
              <a:latin typeface="Outfit" panose="020B0604020202020204" charset="0"/>
            </a:endParaRPr>
          </a:p>
          <a:p>
            <a:pPr lvl="0">
              <a:lnSpc>
                <a:spcPct val="150000"/>
              </a:lnSpc>
              <a:spcBef>
                <a:spcPts val="1700"/>
              </a:spcBef>
              <a:buClr>
                <a:srgbClr val="3F3F3F"/>
              </a:buClr>
              <a:buSzPts val="1400"/>
            </a:pPr>
            <a:r>
              <a:rPr lang="en-US" sz="2400" b="1" dirty="0">
                <a:latin typeface="Outfit" panose="020B0604020202020204" charset="0"/>
              </a:rPr>
              <a:t>Should the helmet be abandoned? Why or why not?  </a:t>
            </a:r>
            <a:endParaRPr lang="en-US" sz="2400" dirty="0">
              <a:latin typeface="Outfit" panose="020B0604020202020204" charset="0"/>
            </a:endParaRPr>
          </a:p>
          <a:p>
            <a:pPr lvl="0">
              <a:lnSpc>
                <a:spcPct val="150000"/>
              </a:lnSpc>
              <a:spcBef>
                <a:spcPts val="1700"/>
              </a:spcBef>
              <a:buClr>
                <a:srgbClr val="3F3F3F"/>
              </a:buClr>
              <a:buSzPts val="1400"/>
            </a:pPr>
            <a:r>
              <a:rPr lang="en-US" sz="2400" dirty="0">
                <a:latin typeface="Outfit" panose="020B0604020202020204" charset="0"/>
              </a:rPr>
              <a:t>No! As discovered later on, the helmet </a:t>
            </a:r>
            <a:r>
              <a:rPr lang="en-US" sz="2400" i="1" dirty="0">
                <a:latin typeface="Outfit" panose="020B0604020202020204" charset="0"/>
              </a:rPr>
              <a:t>was</a:t>
            </a:r>
            <a:r>
              <a:rPr lang="en-US" sz="2400" dirty="0">
                <a:latin typeface="Outfit" panose="020B0604020202020204" charset="0"/>
              </a:rPr>
              <a:t> working, because more soldiers were being injured instead of killed.</a:t>
            </a:r>
          </a:p>
        </p:txBody>
      </p:sp>
      <p:pic>
        <p:nvPicPr>
          <p:cNvPr id="10" name="Google Shape;807;p106">
            <a:extLst>
              <a:ext uri="{FF2B5EF4-FFF2-40B4-BE49-F238E27FC236}">
                <a16:creationId xmlns:a16="http://schemas.microsoft.com/office/drawing/2014/main" id="{9F7A0DA3-AACA-815F-6FED-D8A007682220}"/>
              </a:ext>
            </a:extLst>
          </p:cNvPr>
          <p:cNvPicPr preferRelativeResize="0"/>
          <p:nvPr/>
        </p:nvPicPr>
        <p:blipFill rotWithShape="1">
          <a:blip r:embed="rId4">
            <a:alphaModFix/>
          </a:blip>
          <a:srcRect/>
          <a:stretch/>
        </p:blipFill>
        <p:spPr>
          <a:xfrm>
            <a:off x="11764677" y="2736237"/>
            <a:ext cx="5055118" cy="3791339"/>
          </a:xfrm>
          <a:prstGeom prst="rect">
            <a:avLst/>
          </a:prstGeom>
          <a:noFill/>
          <a:ln>
            <a:noFill/>
          </a:ln>
        </p:spPr>
      </p:pic>
    </p:spTree>
    <p:extLst>
      <p:ext uri="{BB962C8B-B14F-4D97-AF65-F5344CB8AC3E}">
        <p14:creationId xmlns:p14="http://schemas.microsoft.com/office/powerpoint/2010/main" val="82151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49AB4-E68A-E39B-836B-33C8AF39BAD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206DAA7-6307-C7F7-161D-0AD606DB09CF}"/>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04AF4501-5746-34DE-476B-88DE2C84D4F0}"/>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184F419-1790-FEDB-8D35-0ADD54377C46}"/>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3B25D260-6D54-A7E7-F838-512808C767A6}"/>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ADF8C898-C177-B003-1E44-8E55BEBD09A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D6CB5504-4B4E-5143-70B9-F1E286956139}"/>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121DC551-B8E3-DFF6-70F3-F0A69883F934}"/>
              </a:ext>
            </a:extLst>
          </p:cNvPr>
          <p:cNvSpPr txBox="1"/>
          <p:nvPr/>
        </p:nvSpPr>
        <p:spPr>
          <a:xfrm>
            <a:off x="1028700" y="1236622"/>
            <a:ext cx="9258300" cy="787588"/>
          </a:xfrm>
          <a:prstGeom prst="rect">
            <a:avLst/>
          </a:prstGeom>
        </p:spPr>
        <p:txBody>
          <a:bodyPr wrap="square" lIns="0" tIns="0" rIns="0" bIns="0" rtlCol="0" anchor="t">
            <a:spAutoFit/>
          </a:bodyPr>
          <a:lstStyle/>
          <a:p>
            <a:pPr>
              <a:lnSpc>
                <a:spcPts val="7000"/>
              </a:lnSpc>
            </a:pPr>
            <a:r>
              <a:rPr lang="en-US" sz="3600" b="1" dirty="0">
                <a:solidFill>
                  <a:srgbClr val="000000"/>
                </a:solidFill>
                <a:latin typeface="Outfit Bold"/>
                <a:ea typeface="Outfit Bold"/>
                <a:cs typeface="Outfit Bold"/>
                <a:sym typeface="Outfit Bold"/>
              </a:rPr>
              <a:t>Lighting Round: Identifying Biased Data</a:t>
            </a:r>
          </a:p>
        </p:txBody>
      </p:sp>
      <p:sp>
        <p:nvSpPr>
          <p:cNvPr id="9" name="TextBox 9">
            <a:extLst>
              <a:ext uri="{FF2B5EF4-FFF2-40B4-BE49-F238E27FC236}">
                <a16:creationId xmlns:a16="http://schemas.microsoft.com/office/drawing/2014/main" id="{3DD4D4F1-B231-E885-2377-FA241E7AE911}"/>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01951A20-A8CB-B6F7-C6A5-EEB3C39A1DB1}"/>
              </a:ext>
            </a:extLst>
          </p:cNvPr>
          <p:cNvSpPr txBox="1"/>
          <p:nvPr/>
        </p:nvSpPr>
        <p:spPr>
          <a:xfrm>
            <a:off x="1028700" y="2714466"/>
            <a:ext cx="8115300" cy="5673348"/>
          </a:xfrm>
          <a:prstGeom prst="rect">
            <a:avLst/>
          </a:prstGeom>
        </p:spPr>
        <p:txBody>
          <a:bodyPr wrap="square" lIns="0" tIns="0" rIns="0" bIns="0" rtlCol="0" anchor="t">
            <a:spAutoFit/>
          </a:bodyPr>
          <a:lstStyle/>
          <a:p>
            <a:pPr lvl="0">
              <a:buClr>
                <a:srgbClr val="3F3F3F"/>
              </a:buClr>
              <a:buSzPts val="1400"/>
            </a:pPr>
            <a:r>
              <a:rPr lang="en-US" sz="2400" b="1" dirty="0">
                <a:latin typeface="Outfit" panose="020B0604020202020204" charset="0"/>
              </a:rPr>
              <a:t>In 1984, a psychology professor at Virginia Tech presented a research paper at the American Psychological Association. </a:t>
            </a:r>
            <a:endParaRPr lang="en-US" sz="2400" dirty="0">
              <a:latin typeface="Outfit" panose="020B0604020202020204" charset="0"/>
            </a:endParaRPr>
          </a:p>
          <a:p>
            <a:pPr lvl="0">
              <a:spcBef>
                <a:spcPts val="1700"/>
              </a:spcBef>
              <a:buClr>
                <a:srgbClr val="3F3F3F"/>
              </a:buClr>
              <a:buSzPts val="1400"/>
            </a:pPr>
            <a:r>
              <a:rPr lang="en-US" sz="2400" b="1" dirty="0">
                <a:latin typeface="Outfit" panose="020B0604020202020204" charset="0"/>
              </a:rPr>
              <a:t>He observed three bars near the college campus and found that students who ordered beer by the pitcher consumed twice as much as those who ordered by the glass/bottle. </a:t>
            </a:r>
            <a:endParaRPr lang="en-US" sz="2400" dirty="0">
              <a:latin typeface="Outfit" panose="020B0604020202020204" charset="0"/>
            </a:endParaRPr>
          </a:p>
          <a:p>
            <a:pPr lvl="0">
              <a:spcBef>
                <a:spcPts val="1700"/>
              </a:spcBef>
              <a:buClr>
                <a:srgbClr val="3F3F3F"/>
              </a:buClr>
              <a:buSzPts val="1400"/>
            </a:pPr>
            <a:r>
              <a:rPr lang="en-US" sz="2400" b="1" dirty="0">
                <a:latin typeface="Outfit" panose="020B0604020202020204" charset="0"/>
              </a:rPr>
              <a:t>He concluded that “if we banned pitchers of beer, we would have a significant impact on [reducing] drinking.” </a:t>
            </a:r>
            <a:endParaRPr lang="en-US" sz="2400" dirty="0">
              <a:latin typeface="Outfit" panose="020B0604020202020204" charset="0"/>
            </a:endParaRPr>
          </a:p>
          <a:p>
            <a:pPr lvl="0">
              <a:spcBef>
                <a:spcPts val="1700"/>
              </a:spcBef>
              <a:buClr>
                <a:srgbClr val="3F3F3F"/>
              </a:buClr>
              <a:buSzPts val="1400"/>
            </a:pPr>
            <a:r>
              <a:rPr lang="en-US" sz="2400" b="1" dirty="0">
                <a:latin typeface="Outfit" panose="020B0604020202020204" charset="0"/>
              </a:rPr>
              <a:t>Is his theory plausible? Why or why not? </a:t>
            </a:r>
            <a:endParaRPr lang="en-US" sz="2400" dirty="0">
              <a:latin typeface="Outfit" panose="020B0604020202020204" charset="0"/>
            </a:endParaRPr>
          </a:p>
          <a:p>
            <a:pPr lvl="0">
              <a:spcBef>
                <a:spcPts val="1700"/>
              </a:spcBef>
              <a:buClr>
                <a:srgbClr val="3F3F3F"/>
              </a:buClr>
              <a:buSzPts val="1400"/>
            </a:pPr>
            <a:r>
              <a:rPr lang="en-US" sz="2400" dirty="0">
                <a:latin typeface="Outfit" panose="020B0604020202020204" charset="0"/>
              </a:rPr>
              <a:t>No! Subsequent studies showed that students who intend to get intoxicated will do so no matter what container they use. This is known as self-selection bias and the pitcher is a confounding variable. </a:t>
            </a:r>
          </a:p>
        </p:txBody>
      </p:sp>
      <p:pic>
        <p:nvPicPr>
          <p:cNvPr id="11" name="Google Shape;815;p107" descr="Stainless Steel Beer Dispenser">
            <a:extLst>
              <a:ext uri="{FF2B5EF4-FFF2-40B4-BE49-F238E27FC236}">
                <a16:creationId xmlns:a16="http://schemas.microsoft.com/office/drawing/2014/main" id="{9E491E09-02D8-867E-7BED-2D6F2D32721A}"/>
              </a:ext>
            </a:extLst>
          </p:cNvPr>
          <p:cNvPicPr preferRelativeResize="0"/>
          <p:nvPr/>
        </p:nvPicPr>
        <p:blipFill rotWithShape="1">
          <a:blip r:embed="rId4">
            <a:alphaModFix/>
          </a:blip>
          <a:srcRect l="11043"/>
          <a:stretch/>
        </p:blipFill>
        <p:spPr>
          <a:xfrm>
            <a:off x="11078993" y="2714466"/>
            <a:ext cx="5724473" cy="4282124"/>
          </a:xfrm>
          <a:prstGeom prst="rect">
            <a:avLst/>
          </a:prstGeom>
          <a:noFill/>
          <a:ln>
            <a:noFill/>
          </a:ln>
        </p:spPr>
      </p:pic>
      <p:sp>
        <p:nvSpPr>
          <p:cNvPr id="13" name="Google Shape;816;p107">
            <a:extLst>
              <a:ext uri="{FF2B5EF4-FFF2-40B4-BE49-F238E27FC236}">
                <a16:creationId xmlns:a16="http://schemas.microsoft.com/office/drawing/2014/main" id="{2BF110E7-3B0C-548A-6A05-5E65EBCA110C}"/>
              </a:ext>
            </a:extLst>
          </p:cNvPr>
          <p:cNvSpPr txBox="1"/>
          <p:nvPr/>
        </p:nvSpPr>
        <p:spPr>
          <a:xfrm>
            <a:off x="1028700" y="8551017"/>
            <a:ext cx="7601303" cy="31544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600" dirty="0">
                <a:solidFill>
                  <a:schemeClr val="dk1"/>
                </a:solidFill>
                <a:latin typeface="Quattrocento Sans"/>
                <a:ea typeface="Quattrocento Sans"/>
                <a:cs typeface="Quattrocento Sans"/>
                <a:sym typeface="Quattrocento Sans"/>
              </a:rPr>
              <a:t>Smith, G. (2016). </a:t>
            </a:r>
            <a:r>
              <a:rPr lang="en" sz="1600" i="1" dirty="0">
                <a:solidFill>
                  <a:schemeClr val="dk1"/>
                </a:solidFill>
                <a:latin typeface="Quattrocento Sans"/>
                <a:ea typeface="Quattrocento Sans"/>
                <a:cs typeface="Quattrocento Sans"/>
                <a:sym typeface="Quattrocento Sans"/>
              </a:rPr>
              <a:t>Standard deviations</a:t>
            </a:r>
            <a:r>
              <a:rPr lang="en" sz="1600" dirty="0">
                <a:solidFill>
                  <a:schemeClr val="dk1"/>
                </a:solidFill>
                <a:latin typeface="Quattrocento Sans"/>
                <a:ea typeface="Quattrocento Sans"/>
                <a:cs typeface="Quattrocento Sans"/>
                <a:sym typeface="Quattrocento Sans"/>
              </a:rPr>
              <a:t>. Gerald Duckworth &amp; Co.</a:t>
            </a:r>
            <a:endParaRPr sz="2800" dirty="0"/>
          </a:p>
        </p:txBody>
      </p:sp>
    </p:spTree>
    <p:extLst>
      <p:ext uri="{BB962C8B-B14F-4D97-AF65-F5344CB8AC3E}">
        <p14:creationId xmlns:p14="http://schemas.microsoft.com/office/powerpoint/2010/main" val="79419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F5AC2-5821-42A5-31CA-619ABD75D75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D15530D-E79E-5CEA-21E8-CB7B2EA4D9A6}"/>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65769E59-DE7A-A418-88C1-5F0B21C5A3C2}"/>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F75B3E9D-B06B-B607-39D0-78BD3576D3E4}"/>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2ED28EE3-08D1-0C54-C1CC-63CAF16A261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2B48E329-D0ED-BE66-0B9E-E89034AC53F8}"/>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4C72A25A-ECE3-5F24-A281-C5F09769E109}"/>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DB19FBC8-4705-BD00-8E38-D97A738AA446}"/>
              </a:ext>
            </a:extLst>
          </p:cNvPr>
          <p:cNvSpPr txBox="1"/>
          <p:nvPr/>
        </p:nvSpPr>
        <p:spPr>
          <a:xfrm>
            <a:off x="1028700" y="1236622"/>
            <a:ext cx="9258300" cy="787588"/>
          </a:xfrm>
          <a:prstGeom prst="rect">
            <a:avLst/>
          </a:prstGeom>
        </p:spPr>
        <p:txBody>
          <a:bodyPr wrap="square" lIns="0" tIns="0" rIns="0" bIns="0" rtlCol="0" anchor="t">
            <a:spAutoFit/>
          </a:bodyPr>
          <a:lstStyle/>
          <a:p>
            <a:pPr>
              <a:lnSpc>
                <a:spcPts val="7000"/>
              </a:lnSpc>
            </a:pPr>
            <a:r>
              <a:rPr lang="en-US" sz="3600" b="1" dirty="0">
                <a:solidFill>
                  <a:srgbClr val="000000"/>
                </a:solidFill>
                <a:latin typeface="Outfit Bold"/>
                <a:ea typeface="Outfit Bold"/>
                <a:cs typeface="Outfit Bold"/>
                <a:sym typeface="Outfit Bold"/>
              </a:rPr>
              <a:t>Lighting Round: Identifying Biased Data</a:t>
            </a:r>
          </a:p>
        </p:txBody>
      </p:sp>
      <p:sp>
        <p:nvSpPr>
          <p:cNvPr id="9" name="TextBox 9">
            <a:extLst>
              <a:ext uri="{FF2B5EF4-FFF2-40B4-BE49-F238E27FC236}">
                <a16:creationId xmlns:a16="http://schemas.microsoft.com/office/drawing/2014/main" id="{D739EFC1-B015-4887-D1A5-86B7FDF6A634}"/>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BF21C38A-493C-7692-9469-15A245BD3101}"/>
              </a:ext>
            </a:extLst>
          </p:cNvPr>
          <p:cNvSpPr txBox="1"/>
          <p:nvPr/>
        </p:nvSpPr>
        <p:spPr>
          <a:xfrm>
            <a:off x="1028700" y="2400300"/>
            <a:ext cx="9486900" cy="6412012"/>
          </a:xfrm>
          <a:prstGeom prst="rect">
            <a:avLst/>
          </a:prstGeom>
        </p:spPr>
        <p:txBody>
          <a:bodyPr wrap="square" lIns="0" tIns="0" rIns="0" bIns="0" rtlCol="0" anchor="t">
            <a:spAutoFit/>
          </a:bodyPr>
          <a:lstStyle/>
          <a:p>
            <a:pPr lvl="0">
              <a:buClr>
                <a:srgbClr val="3F3F3F"/>
              </a:buClr>
              <a:buSzPts val="1400"/>
            </a:pPr>
            <a:r>
              <a:rPr lang="en-US" sz="2400" b="1" dirty="0">
                <a:latin typeface="Outfit" panose="020B0604020202020204" charset="0"/>
              </a:rPr>
              <a:t>In 1982, two McKinsey &amp; Company consultants wrote the book </a:t>
            </a:r>
            <a:r>
              <a:rPr lang="en-US" sz="2400" b="1" i="1" dirty="0">
                <a:latin typeface="Outfit" panose="020B0604020202020204" charset="0"/>
              </a:rPr>
              <a:t>In Search of Excellence</a:t>
            </a:r>
            <a:r>
              <a:rPr lang="en-US" sz="2400" b="1" dirty="0">
                <a:latin typeface="Outfit" panose="020B0604020202020204" charset="0"/>
              </a:rPr>
              <a:t> covering what they believed to be traits of 43 successful companies: bias for action, closeness to the customer, autonomy and entrepreneurship… just to name a few. </a:t>
            </a:r>
            <a:endParaRPr lang="en-US" sz="2400" dirty="0">
              <a:latin typeface="Outfit" panose="020B0604020202020204" charset="0"/>
            </a:endParaRPr>
          </a:p>
          <a:p>
            <a:pPr lvl="0">
              <a:spcBef>
                <a:spcPts val="1700"/>
              </a:spcBef>
              <a:buClr>
                <a:srgbClr val="3F3F3F"/>
              </a:buClr>
              <a:buSzPts val="1400"/>
            </a:pPr>
            <a:r>
              <a:rPr lang="en-US" sz="2400" b="1" dirty="0">
                <a:latin typeface="Outfit" panose="020B0604020202020204" charset="0"/>
              </a:rPr>
              <a:t>While controversial at McKinsey, the book was successful and popularly considered a classic. Should the book be treated as a blueprint of success? </a:t>
            </a:r>
            <a:endParaRPr lang="en-US" sz="2400" dirty="0">
              <a:latin typeface="Outfit" panose="020B0604020202020204" charset="0"/>
            </a:endParaRPr>
          </a:p>
          <a:p>
            <a:pPr lvl="0">
              <a:spcBef>
                <a:spcPts val="1700"/>
              </a:spcBef>
              <a:buClr>
                <a:srgbClr val="3F3F3F"/>
              </a:buClr>
              <a:buSzPts val="1400"/>
            </a:pPr>
            <a:r>
              <a:rPr lang="en-US" sz="2400" dirty="0">
                <a:latin typeface="Outfit" panose="020B0604020202020204" charset="0"/>
              </a:rPr>
              <a:t>No! This is survival bias, not accounting for businesses that failed in obscurity who might have had the same traits but never made it to the limelight. </a:t>
            </a:r>
          </a:p>
          <a:p>
            <a:pPr lvl="0">
              <a:spcBef>
                <a:spcPts val="1700"/>
              </a:spcBef>
              <a:buClr>
                <a:srgbClr val="3F3F3F"/>
              </a:buClr>
              <a:buSzPts val="1400"/>
            </a:pPr>
            <a:r>
              <a:rPr lang="en-US" sz="2400" dirty="0">
                <a:latin typeface="Outfit" panose="020B0604020202020204" charset="0"/>
              </a:rPr>
              <a:t>One could argue the book was filled with falsifiable truisms as well: who would openly be against </a:t>
            </a:r>
            <a:r>
              <a:rPr lang="en-US" sz="2400" i="1" dirty="0">
                <a:latin typeface="Outfit" panose="020B0604020202020204" charset="0"/>
              </a:rPr>
              <a:t>bias for action</a:t>
            </a:r>
            <a:r>
              <a:rPr lang="en-US" sz="2400" dirty="0">
                <a:latin typeface="Outfit" panose="020B0604020202020204" charset="0"/>
              </a:rPr>
              <a:t>, </a:t>
            </a:r>
            <a:r>
              <a:rPr lang="en-US" sz="2400" i="1" dirty="0">
                <a:latin typeface="Outfit" panose="020B0604020202020204" charset="0"/>
              </a:rPr>
              <a:t>closeness to customer</a:t>
            </a:r>
            <a:r>
              <a:rPr lang="en-US" sz="2400" dirty="0">
                <a:latin typeface="Outfit" panose="020B0604020202020204" charset="0"/>
              </a:rPr>
              <a:t>, etc.? </a:t>
            </a:r>
          </a:p>
          <a:p>
            <a:pPr lvl="0">
              <a:spcBef>
                <a:spcPts val="1700"/>
              </a:spcBef>
              <a:buClr>
                <a:srgbClr val="3F3F3F"/>
              </a:buClr>
              <a:buSzPts val="1400"/>
            </a:pPr>
            <a:r>
              <a:rPr lang="en-US" sz="2400" dirty="0">
                <a:latin typeface="Outfit" panose="020B0604020202020204" charset="0"/>
              </a:rPr>
              <a:t>Any book that talks about successful traits of companies/individuals should be treated dubiously simply because of survivor bias. </a:t>
            </a:r>
          </a:p>
        </p:txBody>
      </p:sp>
      <p:pic>
        <p:nvPicPr>
          <p:cNvPr id="10" name="Google Shape;825;p108">
            <a:extLst>
              <a:ext uri="{FF2B5EF4-FFF2-40B4-BE49-F238E27FC236}">
                <a16:creationId xmlns:a16="http://schemas.microsoft.com/office/drawing/2014/main" id="{557B753B-13B7-9455-D5DA-7A63C0E12A57}"/>
              </a:ext>
            </a:extLst>
          </p:cNvPr>
          <p:cNvPicPr preferRelativeResize="0"/>
          <p:nvPr/>
        </p:nvPicPr>
        <p:blipFill rotWithShape="1">
          <a:blip r:embed="rId4">
            <a:alphaModFix/>
          </a:blip>
          <a:srcRect/>
          <a:stretch/>
        </p:blipFill>
        <p:spPr>
          <a:xfrm>
            <a:off x="12552595" y="2200538"/>
            <a:ext cx="4267200" cy="6491870"/>
          </a:xfrm>
          <a:prstGeom prst="rect">
            <a:avLst/>
          </a:prstGeom>
          <a:noFill/>
          <a:ln>
            <a:noFill/>
          </a:ln>
        </p:spPr>
      </p:pic>
    </p:spTree>
    <p:extLst>
      <p:ext uri="{BB962C8B-B14F-4D97-AF65-F5344CB8AC3E}">
        <p14:creationId xmlns:p14="http://schemas.microsoft.com/office/powerpoint/2010/main" val="420288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p:cNvGrpSpPr>
            <a:grpSpLocks noChangeAspect="1"/>
          </p:cNvGrpSpPr>
          <p:nvPr/>
        </p:nvGrpSpPr>
        <p:grpSpPr>
          <a:xfrm>
            <a:off x="16331765" y="473688"/>
            <a:ext cx="927535" cy="555012"/>
            <a:chOff x="0" y="0"/>
            <a:chExt cx="1855064" cy="1110031"/>
          </a:xfrm>
        </p:grpSpPr>
        <p:sp>
          <p:nvSpPr>
            <p:cNvPr id="5" name="Freeform 5"/>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p:cNvSpPr txBox="1"/>
          <p:nvPr/>
        </p:nvSpPr>
        <p:spPr>
          <a:xfrm>
            <a:off x="1028700" y="1236622"/>
            <a:ext cx="69723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Survivorship Bias</a:t>
            </a:r>
          </a:p>
        </p:txBody>
      </p:sp>
      <p:sp>
        <p:nvSpPr>
          <p:cNvPr id="9" name="TextBox 9"/>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0" name="TextBox 10"/>
          <p:cNvSpPr txBox="1"/>
          <p:nvPr/>
        </p:nvSpPr>
        <p:spPr>
          <a:xfrm>
            <a:off x="1028700" y="9397049"/>
            <a:ext cx="647700" cy="405764"/>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utfit"/>
                <a:ea typeface="Outfit"/>
                <a:cs typeface="Outfit"/>
                <a:sym typeface="Outfit"/>
              </a:rPr>
              <a:t>Pg: 1</a:t>
            </a:r>
          </a:p>
        </p:txBody>
      </p:sp>
      <p:grpSp>
        <p:nvGrpSpPr>
          <p:cNvPr id="17" name="Group 16">
            <a:extLst>
              <a:ext uri="{FF2B5EF4-FFF2-40B4-BE49-F238E27FC236}">
                <a16:creationId xmlns:a16="http://schemas.microsoft.com/office/drawing/2014/main" id="{2E409D24-231F-6267-D7D3-7B92A4C4A489}"/>
              </a:ext>
            </a:extLst>
          </p:cNvPr>
          <p:cNvGrpSpPr/>
          <p:nvPr/>
        </p:nvGrpSpPr>
        <p:grpSpPr>
          <a:xfrm>
            <a:off x="3052798" y="2492220"/>
            <a:ext cx="12182403" cy="6600118"/>
            <a:chOff x="1032568" y="1057980"/>
            <a:chExt cx="7026679" cy="3806877"/>
          </a:xfrm>
        </p:grpSpPr>
        <p:pic>
          <p:nvPicPr>
            <p:cNvPr id="12" name="Google Shape;832;p109">
              <a:extLst>
                <a:ext uri="{FF2B5EF4-FFF2-40B4-BE49-F238E27FC236}">
                  <a16:creationId xmlns:a16="http://schemas.microsoft.com/office/drawing/2014/main" id="{4F72D35B-5DC8-F6FF-9F70-FBDA62B71118}"/>
                </a:ext>
              </a:extLst>
            </p:cNvPr>
            <p:cNvPicPr preferRelativeResize="0"/>
            <p:nvPr/>
          </p:nvPicPr>
          <p:blipFill rotWithShape="1">
            <a:blip r:embed="rId3">
              <a:alphaModFix/>
            </a:blip>
            <a:srcRect/>
            <a:stretch/>
          </p:blipFill>
          <p:spPr>
            <a:xfrm>
              <a:off x="1081554" y="1057980"/>
              <a:ext cx="2303859" cy="3437619"/>
            </a:xfrm>
            <a:prstGeom prst="rect">
              <a:avLst/>
            </a:prstGeom>
            <a:noFill/>
            <a:ln>
              <a:noFill/>
            </a:ln>
          </p:spPr>
        </p:pic>
        <p:pic>
          <p:nvPicPr>
            <p:cNvPr id="13" name="Google Shape;833;p109">
              <a:extLst>
                <a:ext uri="{FF2B5EF4-FFF2-40B4-BE49-F238E27FC236}">
                  <a16:creationId xmlns:a16="http://schemas.microsoft.com/office/drawing/2014/main" id="{64732F98-6F4D-E7C6-E73D-CEC16800408B}"/>
                </a:ext>
              </a:extLst>
            </p:cNvPr>
            <p:cNvPicPr preferRelativeResize="0"/>
            <p:nvPr/>
          </p:nvPicPr>
          <p:blipFill rotWithShape="1">
            <a:blip r:embed="rId4">
              <a:alphaModFix/>
            </a:blip>
            <a:srcRect/>
            <a:stretch/>
          </p:blipFill>
          <p:spPr>
            <a:xfrm rot="1791601">
              <a:off x="4521877" y="1544552"/>
              <a:ext cx="1767836" cy="2689482"/>
            </a:xfrm>
            <a:prstGeom prst="rect">
              <a:avLst/>
            </a:prstGeom>
            <a:noFill/>
            <a:ln>
              <a:noFill/>
            </a:ln>
          </p:spPr>
        </p:pic>
        <p:sp>
          <p:nvSpPr>
            <p:cNvPr id="14" name="Google Shape;834;p109">
              <a:extLst>
                <a:ext uri="{FF2B5EF4-FFF2-40B4-BE49-F238E27FC236}">
                  <a16:creationId xmlns:a16="http://schemas.microsoft.com/office/drawing/2014/main" id="{9DCAE4B1-3A9A-FED9-1D87-E4DD7489A13E}"/>
                </a:ext>
              </a:extLst>
            </p:cNvPr>
            <p:cNvSpPr txBox="1"/>
            <p:nvPr/>
          </p:nvSpPr>
          <p:spPr>
            <a:xfrm>
              <a:off x="1032568" y="4647548"/>
              <a:ext cx="1939970" cy="217309"/>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None/>
              </a:pPr>
              <a:r>
                <a:rPr lang="en" sz="1200" i="1">
                  <a:solidFill>
                    <a:srgbClr val="3F3F3F"/>
                  </a:solidFill>
                  <a:latin typeface="Quattrocento Sans"/>
                  <a:ea typeface="Quattrocento Sans"/>
                  <a:cs typeface="Quattrocento Sans"/>
                  <a:sym typeface="Quattrocento Sans"/>
                </a:rPr>
                <a:t>Source: xkcd.com</a:t>
              </a:r>
              <a:endParaRPr sz="1100"/>
            </a:p>
          </p:txBody>
        </p:sp>
        <p:pic>
          <p:nvPicPr>
            <p:cNvPr id="15" name="Google Shape;835;p109" descr="Lessons from the Titans: What Companies in the New Economy Can Learn from the Great Industrial Giants to Drive Sustainable...">
              <a:extLst>
                <a:ext uri="{FF2B5EF4-FFF2-40B4-BE49-F238E27FC236}">
                  <a16:creationId xmlns:a16="http://schemas.microsoft.com/office/drawing/2014/main" id="{7AF07AB9-C9B7-99C9-9F83-925004A0D4C4}"/>
                </a:ext>
              </a:extLst>
            </p:cNvPr>
            <p:cNvPicPr preferRelativeResize="0"/>
            <p:nvPr/>
          </p:nvPicPr>
          <p:blipFill rotWithShape="1">
            <a:blip r:embed="rId5">
              <a:alphaModFix/>
            </a:blip>
            <a:srcRect/>
            <a:stretch/>
          </p:blipFill>
          <p:spPr>
            <a:xfrm rot="-699928">
              <a:off x="6544772" y="1206208"/>
              <a:ext cx="1514475" cy="2286000"/>
            </a:xfrm>
            <a:prstGeom prst="rect">
              <a:avLst/>
            </a:prstGeom>
            <a:noFill/>
            <a:ln>
              <a:noFill/>
            </a:ln>
          </p:spPr>
        </p:pic>
        <p:pic>
          <p:nvPicPr>
            <p:cNvPr id="16" name="Google Shape;837;p109" descr="See the source image">
              <a:extLst>
                <a:ext uri="{FF2B5EF4-FFF2-40B4-BE49-F238E27FC236}">
                  <a16:creationId xmlns:a16="http://schemas.microsoft.com/office/drawing/2014/main" id="{3BDF8797-B891-4289-730F-E4BC0B081C0C}"/>
                </a:ext>
              </a:extLst>
            </p:cNvPr>
            <p:cNvPicPr preferRelativeResize="0"/>
            <p:nvPr/>
          </p:nvPicPr>
          <p:blipFill rotWithShape="1">
            <a:blip r:embed="rId6">
              <a:alphaModFix/>
            </a:blip>
            <a:srcRect/>
            <a:stretch/>
          </p:blipFill>
          <p:spPr>
            <a:xfrm rot="-790385">
              <a:off x="5813364" y="2728742"/>
              <a:ext cx="1157288" cy="1785938"/>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91C4F-E5B6-5981-010E-3A71FCBABA7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4D3C8F9-107A-7C24-A2C3-BACFDBA4E94D}"/>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29997F12-3A6D-C9ED-528C-4AC968299D1F}"/>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4265B66D-59DE-EFEA-11B0-9A2F25E976E1}"/>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0D607BE6-C524-DA7A-FAFC-BE2C06F537FA}"/>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77778035-1B12-35D9-AA32-4D5A7010ACA9}"/>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FAF7985C-532C-C15B-900E-F5B3DEE6919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F7EEBADC-800E-CD77-E98B-ECD7B6CAEDFC}"/>
              </a:ext>
            </a:extLst>
          </p:cNvPr>
          <p:cNvSpPr txBox="1"/>
          <p:nvPr/>
        </p:nvSpPr>
        <p:spPr>
          <a:xfrm>
            <a:off x="1028700" y="1236622"/>
            <a:ext cx="9258300" cy="787588"/>
          </a:xfrm>
          <a:prstGeom prst="rect">
            <a:avLst/>
          </a:prstGeom>
        </p:spPr>
        <p:txBody>
          <a:bodyPr wrap="square" lIns="0" tIns="0" rIns="0" bIns="0" rtlCol="0" anchor="t">
            <a:spAutoFit/>
          </a:bodyPr>
          <a:lstStyle/>
          <a:p>
            <a:pPr>
              <a:lnSpc>
                <a:spcPts val="7000"/>
              </a:lnSpc>
            </a:pPr>
            <a:r>
              <a:rPr lang="en-US" sz="3600" b="1" dirty="0">
                <a:solidFill>
                  <a:srgbClr val="000000"/>
                </a:solidFill>
                <a:latin typeface="Outfit Bold"/>
                <a:ea typeface="Outfit Bold"/>
                <a:cs typeface="Outfit Bold"/>
                <a:sym typeface="Outfit Bold"/>
              </a:rPr>
              <a:t>Lighting Round: Identifying Biased Data</a:t>
            </a:r>
          </a:p>
        </p:txBody>
      </p:sp>
      <p:sp>
        <p:nvSpPr>
          <p:cNvPr id="9" name="TextBox 9">
            <a:extLst>
              <a:ext uri="{FF2B5EF4-FFF2-40B4-BE49-F238E27FC236}">
                <a16:creationId xmlns:a16="http://schemas.microsoft.com/office/drawing/2014/main" id="{FFBBDB8E-24F0-C201-F8CF-24D55618F924}"/>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6B33A47C-6562-637B-AAC9-278159A44160}"/>
              </a:ext>
            </a:extLst>
          </p:cNvPr>
          <p:cNvSpPr txBox="1"/>
          <p:nvPr/>
        </p:nvSpPr>
        <p:spPr>
          <a:xfrm>
            <a:off x="1028700" y="2714466"/>
            <a:ext cx="9486900" cy="4565352"/>
          </a:xfrm>
          <a:prstGeom prst="rect">
            <a:avLst/>
          </a:prstGeom>
        </p:spPr>
        <p:txBody>
          <a:bodyPr wrap="square" lIns="0" tIns="0" rIns="0" bIns="0" rtlCol="0" anchor="t">
            <a:spAutoFit/>
          </a:bodyPr>
          <a:lstStyle/>
          <a:p>
            <a:pPr lvl="0">
              <a:buClr>
                <a:srgbClr val="3F3F3F"/>
              </a:buClr>
              <a:buSzPts val="1400"/>
            </a:pPr>
            <a:r>
              <a:rPr lang="en-US" sz="2400" b="1" dirty="0">
                <a:latin typeface="Outfit" panose="020B0604020202020204" charset="0"/>
              </a:rPr>
              <a:t>An online forum has a thread posting success stories about a new fitness trend. </a:t>
            </a:r>
            <a:endParaRPr lang="en-US" sz="2400" dirty="0">
              <a:latin typeface="Outfit" panose="020B0604020202020204" charset="0"/>
            </a:endParaRPr>
          </a:p>
          <a:p>
            <a:pPr lvl="0">
              <a:spcBef>
                <a:spcPts val="1700"/>
              </a:spcBef>
              <a:buClr>
                <a:srgbClr val="3F3F3F"/>
              </a:buClr>
              <a:buSzPts val="1400"/>
            </a:pPr>
            <a:r>
              <a:rPr lang="en-US" sz="2400" b="1" dirty="0">
                <a:latin typeface="Outfit" panose="020B0604020202020204" charset="0"/>
              </a:rPr>
              <a:t>41 users have posted photos of their before/after results and the number of pounds they lost, all of which are 15-35 lbs.</a:t>
            </a:r>
            <a:endParaRPr lang="en-US" sz="2400" dirty="0">
              <a:latin typeface="Outfit" panose="020B0604020202020204" charset="0"/>
            </a:endParaRPr>
          </a:p>
          <a:p>
            <a:pPr lvl="0">
              <a:spcBef>
                <a:spcPts val="1700"/>
              </a:spcBef>
              <a:buClr>
                <a:srgbClr val="3F3F3F"/>
              </a:buClr>
              <a:buSzPts val="1400"/>
            </a:pPr>
            <a:r>
              <a:rPr lang="en-US" sz="2400" b="1" dirty="0">
                <a:latin typeface="Outfit" panose="020B0604020202020204" charset="0"/>
              </a:rPr>
              <a:t>Is this compelling evidence the program works? Why or why not?</a:t>
            </a:r>
            <a:endParaRPr lang="en-US" sz="2400" dirty="0">
              <a:latin typeface="Outfit" panose="020B0604020202020204" charset="0"/>
            </a:endParaRPr>
          </a:p>
          <a:p>
            <a:pPr lvl="0">
              <a:spcBef>
                <a:spcPts val="1700"/>
              </a:spcBef>
              <a:buClr>
                <a:srgbClr val="3F3F3F"/>
              </a:buClr>
              <a:buSzPts val="1400"/>
            </a:pPr>
            <a:r>
              <a:rPr lang="en-US" sz="2400" dirty="0">
                <a:latin typeface="Outfit" panose="020B0604020202020204" charset="0"/>
              </a:rPr>
              <a:t>Not necessarily. There could be survivor/self-selection bias. Users are far more likely to share results if they were successful, while users who attempted the diet and failed are unlikely to report their results. </a:t>
            </a:r>
          </a:p>
          <a:p>
            <a:pPr lvl="0">
              <a:spcBef>
                <a:spcPts val="1700"/>
              </a:spcBef>
              <a:buClr>
                <a:srgbClr val="3F3F3F"/>
              </a:buClr>
              <a:buSzPts val="1400"/>
            </a:pPr>
            <a:r>
              <a:rPr lang="en-US" sz="2400" dirty="0">
                <a:latin typeface="Outfit" panose="020B0604020202020204" charset="0"/>
              </a:rPr>
              <a:t>A control and test group is needed to objectively evaluate the efficacy of the diet. </a:t>
            </a:r>
          </a:p>
        </p:txBody>
      </p:sp>
      <p:pic>
        <p:nvPicPr>
          <p:cNvPr id="11" name="Google Shape;862;p112" descr="Man Sitting on Flat Bench">
            <a:extLst>
              <a:ext uri="{FF2B5EF4-FFF2-40B4-BE49-F238E27FC236}">
                <a16:creationId xmlns:a16="http://schemas.microsoft.com/office/drawing/2014/main" id="{A6F1D45E-FA9F-1B13-03F1-2F539EB02B94}"/>
              </a:ext>
            </a:extLst>
          </p:cNvPr>
          <p:cNvPicPr preferRelativeResize="0"/>
          <p:nvPr/>
        </p:nvPicPr>
        <p:blipFill rotWithShape="1">
          <a:blip r:embed="rId4">
            <a:alphaModFix/>
          </a:blip>
          <a:srcRect/>
          <a:stretch/>
        </p:blipFill>
        <p:spPr>
          <a:xfrm>
            <a:off x="12661176" y="2181225"/>
            <a:ext cx="3962400" cy="5943601"/>
          </a:xfrm>
          <a:prstGeom prst="rect">
            <a:avLst/>
          </a:prstGeom>
          <a:noFill/>
          <a:ln>
            <a:noFill/>
          </a:ln>
        </p:spPr>
      </p:pic>
    </p:spTree>
    <p:extLst>
      <p:ext uri="{BB962C8B-B14F-4D97-AF65-F5344CB8AC3E}">
        <p14:creationId xmlns:p14="http://schemas.microsoft.com/office/powerpoint/2010/main" val="52258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E7C7B-BF60-3231-EE59-4D5FEB1B2BF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0BC13CA-2589-F19E-F67E-09C2CD28F5D3}"/>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6551D72C-7987-83E0-1D50-8E87318C8F5B}"/>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1D22944-1A6C-2202-EB09-661258F9F240}"/>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735A32E-4238-FE30-C6A2-CE2B5F627CCA}"/>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9FCF6294-3D7D-C259-28EE-103B88CE3A81}"/>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D09C9934-E950-E408-D1F1-C17A5A4AEE58}"/>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A929CA66-0445-C236-C587-E51DC692D119}"/>
              </a:ext>
            </a:extLst>
          </p:cNvPr>
          <p:cNvSpPr txBox="1"/>
          <p:nvPr/>
        </p:nvSpPr>
        <p:spPr>
          <a:xfrm>
            <a:off x="1028700" y="1236622"/>
            <a:ext cx="9258300" cy="787588"/>
          </a:xfrm>
          <a:prstGeom prst="rect">
            <a:avLst/>
          </a:prstGeom>
        </p:spPr>
        <p:txBody>
          <a:bodyPr wrap="square" lIns="0" tIns="0" rIns="0" bIns="0" rtlCol="0" anchor="t">
            <a:spAutoFit/>
          </a:bodyPr>
          <a:lstStyle/>
          <a:p>
            <a:pPr>
              <a:lnSpc>
                <a:spcPts val="7000"/>
              </a:lnSpc>
            </a:pPr>
            <a:r>
              <a:rPr lang="en-US" sz="3600" b="1" dirty="0">
                <a:solidFill>
                  <a:srgbClr val="000000"/>
                </a:solidFill>
                <a:latin typeface="Outfit Bold"/>
                <a:ea typeface="Outfit Bold"/>
                <a:cs typeface="Outfit Bold"/>
                <a:sym typeface="Outfit Bold"/>
              </a:rPr>
              <a:t>Lighting Round: Identifying Biased Data</a:t>
            </a:r>
          </a:p>
        </p:txBody>
      </p:sp>
      <p:sp>
        <p:nvSpPr>
          <p:cNvPr id="9" name="TextBox 9">
            <a:extLst>
              <a:ext uri="{FF2B5EF4-FFF2-40B4-BE49-F238E27FC236}">
                <a16:creationId xmlns:a16="http://schemas.microsoft.com/office/drawing/2014/main" id="{F5A8BCF8-C835-2280-2881-B154CDA99BDD}"/>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0D44E469-FF9B-253D-2A76-A3B18992D6C0}"/>
              </a:ext>
            </a:extLst>
          </p:cNvPr>
          <p:cNvSpPr txBox="1"/>
          <p:nvPr/>
        </p:nvSpPr>
        <p:spPr>
          <a:xfrm>
            <a:off x="1028700" y="2552700"/>
            <a:ext cx="9486900" cy="6131743"/>
          </a:xfrm>
          <a:prstGeom prst="rect">
            <a:avLst/>
          </a:prstGeom>
        </p:spPr>
        <p:txBody>
          <a:bodyPr wrap="square" lIns="0" tIns="0" rIns="0" bIns="0" rtlCol="0" anchor="t">
            <a:spAutoFit/>
          </a:bodyPr>
          <a:lstStyle/>
          <a:p>
            <a:pPr lvl="0">
              <a:lnSpc>
                <a:spcPct val="150000"/>
              </a:lnSpc>
              <a:buClr>
                <a:srgbClr val="3F3F3F"/>
              </a:buClr>
              <a:buSzPct val="100000"/>
            </a:pPr>
            <a:r>
              <a:rPr lang="en-US" sz="2400" b="1" dirty="0">
                <a:latin typeface="Outfit" panose="020B0604020202020204" charset="0"/>
              </a:rPr>
              <a:t>In 1987, veterinary studies showed that cats who fell from 6 stories or less had greater injuries than those that fell more than 6 stories. </a:t>
            </a:r>
            <a:endParaRPr lang="en-US" sz="2400" dirty="0">
              <a:latin typeface="Outfit" panose="020B0604020202020204" charset="0"/>
            </a:endParaRPr>
          </a:p>
          <a:p>
            <a:pPr lvl="0">
              <a:lnSpc>
                <a:spcPct val="150000"/>
              </a:lnSpc>
              <a:spcBef>
                <a:spcPts val="1700"/>
              </a:spcBef>
              <a:buClr>
                <a:srgbClr val="3F3F3F"/>
              </a:buClr>
              <a:buSzPct val="100000"/>
            </a:pPr>
            <a:r>
              <a:rPr lang="en-US" sz="2400" b="1" dirty="0">
                <a:latin typeface="Outfit" panose="020B0604020202020204" charset="0"/>
              </a:rPr>
              <a:t>Prevailing scientific theories said that cats righted themselves at about 5 stories, giving them enough time to brace for impact and inflict less injury. </a:t>
            </a:r>
            <a:endParaRPr lang="en-US" sz="2400" dirty="0">
              <a:latin typeface="Outfit" panose="020B0604020202020204" charset="0"/>
            </a:endParaRPr>
          </a:p>
          <a:p>
            <a:pPr lvl="0">
              <a:lnSpc>
                <a:spcPct val="150000"/>
              </a:lnSpc>
              <a:spcBef>
                <a:spcPts val="1700"/>
              </a:spcBef>
              <a:buClr>
                <a:srgbClr val="3F3F3F"/>
              </a:buClr>
              <a:buSzPct val="100000"/>
            </a:pPr>
            <a:r>
              <a:rPr lang="en-US" sz="2400" b="1" dirty="0">
                <a:latin typeface="Outfit" panose="020B0604020202020204" charset="0"/>
              </a:rPr>
              <a:t>Is this plausible? Why or why not? </a:t>
            </a:r>
            <a:endParaRPr lang="en-US" sz="2400" dirty="0">
              <a:latin typeface="Outfit" panose="020B0604020202020204" charset="0"/>
            </a:endParaRPr>
          </a:p>
          <a:p>
            <a:pPr lvl="0">
              <a:lnSpc>
                <a:spcPct val="150000"/>
              </a:lnSpc>
              <a:spcBef>
                <a:spcPts val="1700"/>
              </a:spcBef>
              <a:buClr>
                <a:srgbClr val="3F3F3F"/>
              </a:buClr>
              <a:buSzPct val="100000"/>
            </a:pPr>
            <a:r>
              <a:rPr lang="en-US" sz="2400" dirty="0">
                <a:latin typeface="Outfit" panose="020B0604020202020204" charset="0"/>
              </a:rPr>
              <a:t>No! The newspaper </a:t>
            </a:r>
            <a:r>
              <a:rPr lang="en-US" sz="2400" i="1" dirty="0">
                <a:latin typeface="Outfit" panose="020B0604020202020204" charset="0"/>
              </a:rPr>
              <a:t>The Straight Dope</a:t>
            </a:r>
            <a:r>
              <a:rPr lang="en-US" sz="2400" dirty="0">
                <a:latin typeface="Outfit" panose="020B0604020202020204" charset="0"/>
              </a:rPr>
              <a:t> posed an important question: what happened to the dead cats? People are not likely to bring a dead cat to the vet and therefore it’s unreported how many cats died from higher falls. </a:t>
            </a:r>
          </a:p>
        </p:txBody>
      </p:sp>
      <p:pic>
        <p:nvPicPr>
          <p:cNvPr id="10" name="Google Shape;870;p113" descr="See the source image">
            <a:extLst>
              <a:ext uri="{FF2B5EF4-FFF2-40B4-BE49-F238E27FC236}">
                <a16:creationId xmlns:a16="http://schemas.microsoft.com/office/drawing/2014/main" id="{1059BD38-EE51-FE46-A7F6-88706643BCB1}"/>
              </a:ext>
            </a:extLst>
          </p:cNvPr>
          <p:cNvPicPr preferRelativeResize="0"/>
          <p:nvPr/>
        </p:nvPicPr>
        <p:blipFill rotWithShape="1">
          <a:blip r:embed="rId4">
            <a:alphaModFix/>
          </a:blip>
          <a:srcRect/>
          <a:stretch/>
        </p:blipFill>
        <p:spPr>
          <a:xfrm>
            <a:off x="11973389" y="2684835"/>
            <a:ext cx="4876800" cy="4735396"/>
          </a:xfrm>
          <a:prstGeom prst="rect">
            <a:avLst/>
          </a:prstGeom>
          <a:noFill/>
          <a:ln>
            <a:noFill/>
          </a:ln>
        </p:spPr>
      </p:pic>
    </p:spTree>
    <p:extLst>
      <p:ext uri="{BB962C8B-B14F-4D97-AF65-F5344CB8AC3E}">
        <p14:creationId xmlns:p14="http://schemas.microsoft.com/office/powerpoint/2010/main" val="242940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2244349" cy="1629958"/>
          </a:xfrm>
          <a:custGeom>
            <a:avLst/>
            <a:gdLst/>
            <a:ahLst/>
            <a:cxnLst/>
            <a:rect l="l" t="t" r="r" b="b"/>
            <a:pathLst>
              <a:path w="2244349" h="1629958">
                <a:moveTo>
                  <a:pt x="0" y="0"/>
                </a:moveTo>
                <a:lnTo>
                  <a:pt x="2244349" y="0"/>
                </a:lnTo>
                <a:lnTo>
                  <a:pt x="2244349" y="1629958"/>
                </a:lnTo>
                <a:lnTo>
                  <a:pt x="0" y="16299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TextBox 3"/>
          <p:cNvSpPr txBox="1"/>
          <p:nvPr/>
        </p:nvSpPr>
        <p:spPr>
          <a:xfrm>
            <a:off x="1028700" y="4322560"/>
            <a:ext cx="13597623" cy="1846659"/>
          </a:xfrm>
          <a:prstGeom prst="rect">
            <a:avLst/>
          </a:prstGeom>
        </p:spPr>
        <p:txBody>
          <a:bodyPr lIns="0" tIns="0" rIns="0" bIns="0" rtlCol="0" anchor="t">
            <a:spAutoFit/>
          </a:bodyPr>
          <a:lstStyle/>
          <a:p>
            <a:pPr algn="l">
              <a:lnSpc>
                <a:spcPts val="7150"/>
              </a:lnSpc>
            </a:pPr>
            <a:r>
              <a:rPr lang="en-US" sz="6500" b="1" dirty="0">
                <a:solidFill>
                  <a:schemeClr val="bg1"/>
                </a:solidFill>
                <a:latin typeface="Lexend Deca" panose="020B0604020202020204" charset="0"/>
                <a:ea typeface="Atkinson Hyperlegible Bold"/>
                <a:cs typeface="Lexend Deca" panose="020B0604020202020204" charset="0"/>
                <a:sym typeface="Atkinson Hyperlegible Bold"/>
              </a:rPr>
              <a:t>“Be Analysis-Driven, Not Data-Driven”</a:t>
            </a:r>
          </a:p>
        </p:txBody>
      </p:sp>
      <p:sp>
        <p:nvSpPr>
          <p:cNvPr id="4" name="TextBox 4"/>
          <p:cNvSpPr txBox="1"/>
          <p:nvPr/>
        </p:nvSpPr>
        <p:spPr>
          <a:xfrm>
            <a:off x="1028700" y="8787765"/>
            <a:ext cx="3310286" cy="470535"/>
          </a:xfrm>
          <a:prstGeom prst="rect">
            <a:avLst/>
          </a:prstGeom>
        </p:spPr>
        <p:txBody>
          <a:bodyPr lIns="0" tIns="0" rIns="0" bIns="0" rtlCol="0" anchor="t">
            <a:spAutoFit/>
          </a:bodyPr>
          <a:lstStyle/>
          <a:p>
            <a:pPr algn="l">
              <a:lnSpc>
                <a:spcPts val="3630"/>
              </a:lnSpc>
            </a:pPr>
            <a:r>
              <a:rPr lang="en-US" sz="3300" b="1" spc="99" dirty="0">
                <a:solidFill>
                  <a:srgbClr val="FFFFFF"/>
                </a:solidFill>
                <a:latin typeface="Lexend Deca" panose="020B0604020202020204" charset="0"/>
                <a:ea typeface="Atkinson Hyperlegible Bold"/>
                <a:cs typeface="Lexend Deca" panose="020B0604020202020204" charset="0"/>
                <a:sym typeface="Atkinson Hyperlegible Bold"/>
              </a:rPr>
              <a:t>- Yours Truly </a:t>
            </a:r>
          </a:p>
        </p:txBody>
      </p:sp>
      <p:grpSp>
        <p:nvGrpSpPr>
          <p:cNvPr id="5" name="Group 5"/>
          <p:cNvGrpSpPr>
            <a:grpSpLocks noChangeAspect="1"/>
          </p:cNvGrpSpPr>
          <p:nvPr/>
        </p:nvGrpSpPr>
        <p:grpSpPr>
          <a:xfrm>
            <a:off x="16331765" y="473688"/>
            <a:ext cx="927535" cy="555012"/>
            <a:chOff x="0" y="0"/>
            <a:chExt cx="1855064" cy="1110031"/>
          </a:xfrm>
        </p:grpSpPr>
        <p:sp>
          <p:nvSpPr>
            <p:cNvPr id="6" name="Freeform 6"/>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7" name="Freeform 7"/>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8" name="Freeform 8"/>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Tree>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023487" cy="10287000"/>
          </a:xfrm>
          <a:prstGeom prst="rect">
            <a:avLst/>
          </a:prstGeom>
          <a:solidFill>
            <a:srgbClr val="000000"/>
          </a:solidFill>
        </p:spPr>
        <p:txBody>
          <a:bodyPr/>
          <a:lstStyle/>
          <a:p>
            <a:endParaRPr lang="en-US" dirty="0"/>
          </a:p>
        </p:txBody>
      </p:sp>
      <p:sp>
        <p:nvSpPr>
          <p:cNvPr id="3" name="TextBox 3"/>
          <p:cNvSpPr txBox="1"/>
          <p:nvPr/>
        </p:nvSpPr>
        <p:spPr>
          <a:xfrm>
            <a:off x="1028700" y="2085975"/>
            <a:ext cx="6566557" cy="1228725"/>
          </a:xfrm>
          <a:prstGeom prst="rect">
            <a:avLst/>
          </a:prstGeom>
        </p:spPr>
        <p:txBody>
          <a:bodyPr lIns="0" tIns="0" rIns="0" bIns="0" rtlCol="0" anchor="t">
            <a:spAutoFit/>
          </a:bodyPr>
          <a:lstStyle/>
          <a:p>
            <a:pPr algn="l">
              <a:lnSpc>
                <a:spcPts val="9600"/>
              </a:lnSpc>
            </a:pPr>
            <a:r>
              <a:rPr lang="en-US" sz="8000" dirty="0">
                <a:solidFill>
                  <a:srgbClr val="FFFFFF"/>
                </a:solidFill>
                <a:latin typeface="Lexend Deca"/>
                <a:ea typeface="Lexend Deca"/>
                <a:cs typeface="Lexend Deca"/>
                <a:sym typeface="Lexend Deca"/>
              </a:rPr>
              <a:t>Agenda</a:t>
            </a:r>
          </a:p>
        </p:txBody>
      </p:sp>
      <p:sp>
        <p:nvSpPr>
          <p:cNvPr id="4" name="AutoShape 4"/>
          <p:cNvSpPr/>
          <p:nvPr/>
        </p:nvSpPr>
        <p:spPr>
          <a:xfrm>
            <a:off x="1028700" y="1828081"/>
            <a:ext cx="514350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5" name="AutoShape 5"/>
          <p:cNvSpPr/>
          <p:nvPr/>
        </p:nvSpPr>
        <p:spPr>
          <a:xfrm>
            <a:off x="8184832" y="2628900"/>
            <a:ext cx="88933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6" name="AutoShape 6"/>
          <p:cNvSpPr/>
          <p:nvPr/>
        </p:nvSpPr>
        <p:spPr>
          <a:xfrm>
            <a:off x="8184640" y="3517900"/>
            <a:ext cx="890301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7" name="TextBox 7"/>
          <p:cNvSpPr txBox="1"/>
          <p:nvPr/>
        </p:nvSpPr>
        <p:spPr>
          <a:xfrm>
            <a:off x="8315132" y="2667000"/>
            <a:ext cx="351451"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01</a:t>
            </a:r>
          </a:p>
        </p:txBody>
      </p:sp>
      <p:sp>
        <p:nvSpPr>
          <p:cNvPr id="8" name="TextBox 8"/>
          <p:cNvSpPr txBox="1"/>
          <p:nvPr/>
        </p:nvSpPr>
        <p:spPr>
          <a:xfrm>
            <a:off x="9163049" y="2818130"/>
            <a:ext cx="6229351" cy="531299"/>
          </a:xfrm>
          <a:prstGeom prst="rect">
            <a:avLst/>
          </a:prstGeom>
        </p:spPr>
        <p:txBody>
          <a:bodyPr wrap="square" lIns="0" tIns="0" rIns="0" bIns="0" rtlCol="0" anchor="t">
            <a:spAutoFit/>
          </a:bodyPr>
          <a:lstStyle/>
          <a:p>
            <a:pPr>
              <a:lnSpc>
                <a:spcPts val="4480"/>
              </a:lnSpc>
            </a:pPr>
            <a:r>
              <a:rPr lang="en-US" sz="3200" dirty="0">
                <a:solidFill>
                  <a:srgbClr val="000000"/>
                </a:solidFill>
                <a:latin typeface="Lexend Deca"/>
                <a:ea typeface="Lexend Deca"/>
                <a:cs typeface="Lexend Deca"/>
                <a:sym typeface="Lexend Deca"/>
              </a:rPr>
              <a:t>Data Quality Techniques </a:t>
            </a:r>
          </a:p>
        </p:txBody>
      </p:sp>
      <p:sp>
        <p:nvSpPr>
          <p:cNvPr id="9" name="AutoShape 9"/>
          <p:cNvSpPr/>
          <p:nvPr/>
        </p:nvSpPr>
        <p:spPr>
          <a:xfrm>
            <a:off x="8184640" y="4445000"/>
            <a:ext cx="8969693"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10" name="TextBox 10"/>
          <p:cNvSpPr txBox="1"/>
          <p:nvPr/>
        </p:nvSpPr>
        <p:spPr>
          <a:xfrm>
            <a:off x="8315131" y="3613151"/>
            <a:ext cx="389551" cy="413575"/>
          </a:xfrm>
          <a:prstGeom prst="rect">
            <a:avLst/>
          </a:prstGeom>
        </p:spPr>
        <p:txBody>
          <a:bodyPr wrap="square"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02</a:t>
            </a:r>
          </a:p>
        </p:txBody>
      </p:sp>
      <p:sp>
        <p:nvSpPr>
          <p:cNvPr id="11" name="TextBox 11"/>
          <p:cNvSpPr txBox="1"/>
          <p:nvPr/>
        </p:nvSpPr>
        <p:spPr>
          <a:xfrm>
            <a:off x="9163050" y="4549775"/>
            <a:ext cx="3867150" cy="531299"/>
          </a:xfrm>
          <a:prstGeom prst="rect">
            <a:avLst/>
          </a:prstGeom>
        </p:spPr>
        <p:txBody>
          <a:bodyPr wrap="square" lIns="0" tIns="0" rIns="0" bIns="0" rtlCol="0" anchor="t">
            <a:spAutoFit/>
          </a:bodyPr>
          <a:lstStyle/>
          <a:p>
            <a:pPr>
              <a:lnSpc>
                <a:spcPts val="4480"/>
              </a:lnSpc>
            </a:pPr>
            <a:r>
              <a:rPr lang="en-US" sz="3200" dirty="0">
                <a:solidFill>
                  <a:srgbClr val="000000"/>
                </a:solidFill>
                <a:latin typeface="Lexend Deca"/>
                <a:ea typeface="Lexend Deca"/>
                <a:cs typeface="Lexend Deca"/>
                <a:sym typeface="Lexend Deca"/>
              </a:rPr>
              <a:t>Identifying Bias</a:t>
            </a:r>
          </a:p>
        </p:txBody>
      </p:sp>
      <p:sp>
        <p:nvSpPr>
          <p:cNvPr id="12" name="AutoShape 12"/>
          <p:cNvSpPr/>
          <p:nvPr/>
        </p:nvSpPr>
        <p:spPr>
          <a:xfrm>
            <a:off x="8184640" y="5289569"/>
            <a:ext cx="9074468"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13" name="TextBox 13"/>
          <p:cNvSpPr txBox="1"/>
          <p:nvPr/>
        </p:nvSpPr>
        <p:spPr>
          <a:xfrm>
            <a:off x="8315132" y="4540250"/>
            <a:ext cx="360759" cy="422275"/>
          </a:xfrm>
          <a:prstGeom prst="rect">
            <a:avLst/>
          </a:prstGeom>
        </p:spPr>
        <p:txBody>
          <a:bodyPr lIns="0" tIns="0" rIns="0" bIns="0" rtlCol="0" anchor="t">
            <a:spAutoFit/>
          </a:bodyPr>
          <a:lstStyle/>
          <a:p>
            <a:pPr algn="ctr">
              <a:lnSpc>
                <a:spcPts val="3499"/>
              </a:lnSpc>
            </a:pPr>
            <a:r>
              <a:rPr lang="en-US" sz="2499" dirty="0">
                <a:solidFill>
                  <a:srgbClr val="00CD8F"/>
                </a:solidFill>
                <a:latin typeface="Lexend Deca"/>
                <a:ea typeface="Lexend Deca"/>
                <a:cs typeface="Lexend Deca"/>
                <a:sym typeface="Lexend Deca"/>
              </a:rPr>
              <a:t>03</a:t>
            </a:r>
          </a:p>
        </p:txBody>
      </p:sp>
      <p:grpSp>
        <p:nvGrpSpPr>
          <p:cNvPr id="18" name="Group 18"/>
          <p:cNvGrpSpPr>
            <a:grpSpLocks noChangeAspect="1"/>
          </p:cNvGrpSpPr>
          <p:nvPr/>
        </p:nvGrpSpPr>
        <p:grpSpPr>
          <a:xfrm>
            <a:off x="13345" y="8757648"/>
            <a:ext cx="254098" cy="336585"/>
            <a:chOff x="0" y="0"/>
            <a:chExt cx="508203" cy="673176"/>
          </a:xfrm>
        </p:grpSpPr>
        <p:sp>
          <p:nvSpPr>
            <p:cNvPr id="19" name="Freeform 19"/>
            <p:cNvSpPr/>
            <p:nvPr/>
          </p:nvSpPr>
          <p:spPr>
            <a:xfrm>
              <a:off x="0" y="0"/>
              <a:ext cx="508254" cy="673227"/>
            </a:xfrm>
            <a:custGeom>
              <a:avLst/>
              <a:gdLst/>
              <a:ahLst/>
              <a:cxnLst/>
              <a:rect l="l" t="t" r="r" b="b"/>
              <a:pathLst>
                <a:path w="508254" h="673227">
                  <a:moveTo>
                    <a:pt x="508254" y="673227"/>
                  </a:moveTo>
                  <a:lnTo>
                    <a:pt x="0" y="673227"/>
                  </a:lnTo>
                  <a:lnTo>
                    <a:pt x="0" y="0"/>
                  </a:lnTo>
                  <a:lnTo>
                    <a:pt x="508254" y="0"/>
                  </a:lnTo>
                  <a:close/>
                </a:path>
              </a:pathLst>
            </a:custGeom>
            <a:solidFill>
              <a:srgbClr val="4F5252"/>
            </a:solidFill>
          </p:spPr>
          <p:txBody>
            <a:bodyPr/>
            <a:lstStyle/>
            <a:p>
              <a:endParaRPr lang="en-US" dirty="0"/>
            </a:p>
          </p:txBody>
        </p:sp>
      </p:grpSp>
      <p:grpSp>
        <p:nvGrpSpPr>
          <p:cNvPr id="20" name="Group 20"/>
          <p:cNvGrpSpPr>
            <a:grpSpLocks noChangeAspect="1"/>
          </p:cNvGrpSpPr>
          <p:nvPr/>
        </p:nvGrpSpPr>
        <p:grpSpPr>
          <a:xfrm>
            <a:off x="660168" y="8757648"/>
            <a:ext cx="1031100" cy="336585"/>
            <a:chOff x="0" y="0"/>
            <a:chExt cx="2062201" cy="673176"/>
          </a:xfrm>
        </p:grpSpPr>
        <p:sp>
          <p:nvSpPr>
            <p:cNvPr id="21" name="Freeform 21"/>
            <p:cNvSpPr/>
            <p:nvPr/>
          </p:nvSpPr>
          <p:spPr>
            <a:xfrm>
              <a:off x="0" y="0"/>
              <a:ext cx="2062226" cy="673227"/>
            </a:xfrm>
            <a:custGeom>
              <a:avLst/>
              <a:gdLst/>
              <a:ahLst/>
              <a:cxnLst/>
              <a:rect l="l" t="t" r="r" b="b"/>
              <a:pathLst>
                <a:path w="2062226" h="673227">
                  <a:moveTo>
                    <a:pt x="2062226" y="673227"/>
                  </a:moveTo>
                  <a:lnTo>
                    <a:pt x="0" y="673227"/>
                  </a:lnTo>
                  <a:lnTo>
                    <a:pt x="0" y="0"/>
                  </a:lnTo>
                  <a:lnTo>
                    <a:pt x="2062226" y="0"/>
                  </a:lnTo>
                  <a:close/>
                </a:path>
              </a:pathLst>
            </a:custGeom>
            <a:solidFill>
              <a:srgbClr val="4F5252"/>
            </a:solidFill>
          </p:spPr>
          <p:txBody>
            <a:bodyPr/>
            <a:lstStyle/>
            <a:p>
              <a:endParaRPr lang="en-US" dirty="0"/>
            </a:p>
          </p:txBody>
        </p:sp>
      </p:grpSp>
      <p:grpSp>
        <p:nvGrpSpPr>
          <p:cNvPr id="22" name="Group 22"/>
          <p:cNvGrpSpPr>
            <a:grpSpLocks noChangeAspect="1"/>
          </p:cNvGrpSpPr>
          <p:nvPr/>
        </p:nvGrpSpPr>
        <p:grpSpPr>
          <a:xfrm>
            <a:off x="2276627" y="8757648"/>
            <a:ext cx="954557" cy="336585"/>
            <a:chOff x="0" y="0"/>
            <a:chExt cx="1909115" cy="673176"/>
          </a:xfrm>
        </p:grpSpPr>
        <p:sp>
          <p:nvSpPr>
            <p:cNvPr id="23" name="Freeform 23"/>
            <p:cNvSpPr/>
            <p:nvPr/>
          </p:nvSpPr>
          <p:spPr>
            <a:xfrm>
              <a:off x="0" y="0"/>
              <a:ext cx="1909064" cy="673227"/>
            </a:xfrm>
            <a:custGeom>
              <a:avLst/>
              <a:gdLst/>
              <a:ahLst/>
              <a:cxnLst/>
              <a:rect l="l" t="t" r="r" b="b"/>
              <a:pathLst>
                <a:path w="1909064" h="673227">
                  <a:moveTo>
                    <a:pt x="1909064" y="673227"/>
                  </a:moveTo>
                  <a:lnTo>
                    <a:pt x="0" y="673227"/>
                  </a:lnTo>
                  <a:lnTo>
                    <a:pt x="0" y="0"/>
                  </a:lnTo>
                  <a:lnTo>
                    <a:pt x="1909064" y="0"/>
                  </a:lnTo>
                  <a:close/>
                </a:path>
              </a:pathLst>
            </a:custGeom>
            <a:solidFill>
              <a:srgbClr val="4F5252"/>
            </a:solidFill>
          </p:spPr>
          <p:txBody>
            <a:bodyPr/>
            <a:lstStyle/>
            <a:p>
              <a:endParaRPr lang="en-US" dirty="0"/>
            </a:p>
          </p:txBody>
        </p:sp>
      </p:grpSp>
      <p:grpSp>
        <p:nvGrpSpPr>
          <p:cNvPr id="24" name="Group 24"/>
          <p:cNvGrpSpPr>
            <a:grpSpLocks noChangeAspect="1"/>
          </p:cNvGrpSpPr>
          <p:nvPr/>
        </p:nvGrpSpPr>
        <p:grpSpPr>
          <a:xfrm>
            <a:off x="3643151" y="8757648"/>
            <a:ext cx="253898" cy="336585"/>
            <a:chOff x="0" y="0"/>
            <a:chExt cx="507797" cy="673176"/>
          </a:xfrm>
        </p:grpSpPr>
        <p:sp>
          <p:nvSpPr>
            <p:cNvPr id="25" name="Freeform 25"/>
            <p:cNvSpPr/>
            <p:nvPr/>
          </p:nvSpPr>
          <p:spPr>
            <a:xfrm>
              <a:off x="0" y="0"/>
              <a:ext cx="507746" cy="673227"/>
            </a:xfrm>
            <a:custGeom>
              <a:avLst/>
              <a:gdLst/>
              <a:ahLst/>
              <a:cxnLst/>
              <a:rect l="l" t="t" r="r" b="b"/>
              <a:pathLst>
                <a:path w="507746" h="673227">
                  <a:moveTo>
                    <a:pt x="507746" y="673227"/>
                  </a:moveTo>
                  <a:lnTo>
                    <a:pt x="0" y="673227"/>
                  </a:lnTo>
                  <a:lnTo>
                    <a:pt x="0" y="0"/>
                  </a:lnTo>
                  <a:lnTo>
                    <a:pt x="507746" y="0"/>
                  </a:lnTo>
                  <a:close/>
                </a:path>
              </a:pathLst>
            </a:custGeom>
            <a:solidFill>
              <a:srgbClr val="57B7F7"/>
            </a:solidFill>
          </p:spPr>
          <p:txBody>
            <a:bodyPr/>
            <a:lstStyle/>
            <a:p>
              <a:endParaRPr lang="en-US" dirty="0"/>
            </a:p>
          </p:txBody>
        </p:sp>
      </p:grpSp>
      <p:grpSp>
        <p:nvGrpSpPr>
          <p:cNvPr id="26" name="Group 26"/>
          <p:cNvGrpSpPr>
            <a:grpSpLocks noChangeAspect="1"/>
          </p:cNvGrpSpPr>
          <p:nvPr/>
        </p:nvGrpSpPr>
        <p:grpSpPr>
          <a:xfrm>
            <a:off x="4478074" y="8757648"/>
            <a:ext cx="254051" cy="336585"/>
            <a:chOff x="0" y="0"/>
            <a:chExt cx="508102" cy="673176"/>
          </a:xfrm>
        </p:grpSpPr>
        <p:sp>
          <p:nvSpPr>
            <p:cNvPr id="27" name="Freeform 27"/>
            <p:cNvSpPr/>
            <p:nvPr/>
          </p:nvSpPr>
          <p:spPr>
            <a:xfrm>
              <a:off x="0" y="0"/>
              <a:ext cx="508127" cy="673227"/>
            </a:xfrm>
            <a:custGeom>
              <a:avLst/>
              <a:gdLst/>
              <a:ahLst/>
              <a:cxnLst/>
              <a:rect l="l" t="t" r="r" b="b"/>
              <a:pathLst>
                <a:path w="508127" h="673227">
                  <a:moveTo>
                    <a:pt x="508127" y="673227"/>
                  </a:moveTo>
                  <a:lnTo>
                    <a:pt x="0" y="673227"/>
                  </a:lnTo>
                  <a:lnTo>
                    <a:pt x="0" y="0"/>
                  </a:lnTo>
                  <a:lnTo>
                    <a:pt x="508127" y="0"/>
                  </a:lnTo>
                  <a:close/>
                </a:path>
              </a:pathLst>
            </a:custGeom>
            <a:solidFill>
              <a:srgbClr val="00CD8F"/>
            </a:solidFill>
          </p:spPr>
          <p:txBody>
            <a:bodyPr/>
            <a:lstStyle/>
            <a:p>
              <a:endParaRPr lang="en-US" dirty="0"/>
            </a:p>
          </p:txBody>
        </p:sp>
      </p:grpSp>
      <p:grpSp>
        <p:nvGrpSpPr>
          <p:cNvPr id="29" name="Group 29"/>
          <p:cNvGrpSpPr>
            <a:grpSpLocks noChangeAspect="1"/>
          </p:cNvGrpSpPr>
          <p:nvPr/>
        </p:nvGrpSpPr>
        <p:grpSpPr>
          <a:xfrm>
            <a:off x="16331765" y="473688"/>
            <a:ext cx="927535" cy="555012"/>
            <a:chOff x="0" y="0"/>
            <a:chExt cx="1855064" cy="1110031"/>
          </a:xfrm>
        </p:grpSpPr>
        <p:sp>
          <p:nvSpPr>
            <p:cNvPr id="30" name="Freeform 30"/>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31" name="Freeform 31"/>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32" name="Freeform 32"/>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39" name="TextBox 39"/>
          <p:cNvSpPr txBox="1"/>
          <p:nvPr/>
        </p:nvSpPr>
        <p:spPr>
          <a:xfrm>
            <a:off x="9144000" y="3698875"/>
            <a:ext cx="3276600" cy="531299"/>
          </a:xfrm>
          <a:prstGeom prst="rect">
            <a:avLst/>
          </a:prstGeom>
        </p:spPr>
        <p:txBody>
          <a:bodyPr wrap="square" lIns="0" tIns="0" rIns="0" bIns="0" rtlCol="0" anchor="t">
            <a:spAutoFit/>
          </a:bodyPr>
          <a:lstStyle/>
          <a:p>
            <a:pPr>
              <a:lnSpc>
                <a:spcPts val="4480"/>
              </a:lnSpc>
            </a:pPr>
            <a:r>
              <a:rPr lang="en-US" sz="3200" dirty="0">
                <a:solidFill>
                  <a:srgbClr val="000000"/>
                </a:solidFill>
                <a:latin typeface="Lexend Deca"/>
                <a:ea typeface="Lexend Deca"/>
                <a:cs typeface="Lexend Deca"/>
                <a:sym typeface="Lexend Deca"/>
              </a:rPr>
              <a:t>Data Coverage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CA4A-657F-044C-4714-A40F39FED8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D7A727-534D-0412-1DA0-DDBBB2A7FAF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5917" r="-20140" b="-14557"/>
            </a:stretch>
          </a:blipFill>
        </p:spPr>
        <p:txBody>
          <a:bodyPr/>
          <a:lstStyle/>
          <a:p>
            <a:endParaRPr lang="en-US"/>
          </a:p>
        </p:txBody>
      </p:sp>
      <p:sp>
        <p:nvSpPr>
          <p:cNvPr id="3" name="TextBox 3">
            <a:extLst>
              <a:ext uri="{FF2B5EF4-FFF2-40B4-BE49-F238E27FC236}">
                <a16:creationId xmlns:a16="http://schemas.microsoft.com/office/drawing/2014/main" id="{494F1A40-868A-B374-E516-1E33167E6DDA}"/>
              </a:ext>
            </a:extLst>
          </p:cNvPr>
          <p:cNvSpPr txBox="1"/>
          <p:nvPr/>
        </p:nvSpPr>
        <p:spPr>
          <a:xfrm>
            <a:off x="1028701" y="4479925"/>
            <a:ext cx="4229099" cy="1193800"/>
          </a:xfrm>
          <a:prstGeom prst="rect">
            <a:avLst/>
          </a:prstGeom>
        </p:spPr>
        <p:txBody>
          <a:bodyPr wrap="square" lIns="0" tIns="0" rIns="0" bIns="0" rtlCol="0" anchor="t">
            <a:spAutoFit/>
          </a:bodyPr>
          <a:lstStyle/>
          <a:p>
            <a:pPr algn="ctr">
              <a:lnSpc>
                <a:spcPts val="9799"/>
              </a:lnSpc>
            </a:pPr>
            <a:r>
              <a:rPr lang="en-US" sz="6999" dirty="0">
                <a:solidFill>
                  <a:srgbClr val="FFFFFF"/>
                </a:solidFill>
                <a:latin typeface="Outfit"/>
                <a:ea typeface="Outfit"/>
                <a:cs typeface="Outfit"/>
                <a:sym typeface="Outfit"/>
              </a:rPr>
              <a:t>Thank You</a:t>
            </a:r>
          </a:p>
        </p:txBody>
      </p:sp>
      <p:sp>
        <p:nvSpPr>
          <p:cNvPr id="5" name="AutoShape 5">
            <a:extLst>
              <a:ext uri="{FF2B5EF4-FFF2-40B4-BE49-F238E27FC236}">
                <a16:creationId xmlns:a16="http://schemas.microsoft.com/office/drawing/2014/main" id="{125B3D90-718B-401B-317F-C9CB222FD486}"/>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Freeform 6">
            <a:extLst>
              <a:ext uri="{FF2B5EF4-FFF2-40B4-BE49-F238E27FC236}">
                <a16:creationId xmlns:a16="http://schemas.microsoft.com/office/drawing/2014/main" id="{46458A00-555D-6422-393A-CD45135DA318}"/>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l="-29718" t="-66107" r="-27809" b="-85571"/>
            </a:stretch>
          </a:blipFill>
        </p:spPr>
        <p:txBody>
          <a:bodyPr/>
          <a:lstStyle/>
          <a:p>
            <a:endParaRPr lang="en-US"/>
          </a:p>
        </p:txBody>
      </p:sp>
    </p:spTree>
    <p:extLst>
      <p:ext uri="{BB962C8B-B14F-4D97-AF65-F5344CB8AC3E}">
        <p14:creationId xmlns:p14="http://schemas.microsoft.com/office/powerpoint/2010/main" val="295234613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BF056-7CFD-383B-3B1A-D0E80E84E3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2AC88E-F4DE-EBFB-E724-F3A8DC45AFA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dirty="0"/>
          </a:p>
        </p:txBody>
      </p:sp>
      <p:sp>
        <p:nvSpPr>
          <p:cNvPr id="3" name="TextBox 3">
            <a:extLst>
              <a:ext uri="{FF2B5EF4-FFF2-40B4-BE49-F238E27FC236}">
                <a16:creationId xmlns:a16="http://schemas.microsoft.com/office/drawing/2014/main" id="{3559B52B-ACAD-358C-D060-2AE8A930894A}"/>
              </a:ext>
            </a:extLst>
          </p:cNvPr>
          <p:cNvSpPr txBox="1"/>
          <p:nvPr/>
        </p:nvSpPr>
        <p:spPr>
          <a:xfrm>
            <a:off x="1028700" y="4479925"/>
            <a:ext cx="13601700" cy="1164806"/>
          </a:xfrm>
          <a:prstGeom prst="rect">
            <a:avLst/>
          </a:prstGeom>
        </p:spPr>
        <p:txBody>
          <a:bodyPr wrap="square" lIns="0" tIns="0" rIns="0" bIns="0" rtlCol="0" anchor="t">
            <a:spAutoFit/>
          </a:bodyPr>
          <a:lstStyle/>
          <a:p>
            <a:pPr algn="ctr">
              <a:lnSpc>
                <a:spcPts val="9799"/>
              </a:lnSpc>
            </a:pPr>
            <a:r>
              <a:rPr lang="en-US" sz="6999" dirty="0">
                <a:solidFill>
                  <a:srgbClr val="FFFFFF"/>
                </a:solidFill>
                <a:latin typeface="Outfit"/>
                <a:ea typeface="Outfit"/>
                <a:cs typeface="Outfit"/>
                <a:sym typeface="Outfit"/>
              </a:rPr>
              <a:t>Section 1: Data Quality Techniques</a:t>
            </a:r>
          </a:p>
        </p:txBody>
      </p:sp>
      <p:sp>
        <p:nvSpPr>
          <p:cNvPr id="5" name="AutoShape 5">
            <a:extLst>
              <a:ext uri="{FF2B5EF4-FFF2-40B4-BE49-F238E27FC236}">
                <a16:creationId xmlns:a16="http://schemas.microsoft.com/office/drawing/2014/main" id="{931BFAFF-67B2-0A2F-3CD3-AA69B649AB2F}"/>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dirty="0"/>
          </a:p>
        </p:txBody>
      </p:sp>
      <p:sp>
        <p:nvSpPr>
          <p:cNvPr id="6" name="Freeform 6">
            <a:extLst>
              <a:ext uri="{FF2B5EF4-FFF2-40B4-BE49-F238E27FC236}">
                <a16:creationId xmlns:a16="http://schemas.microsoft.com/office/drawing/2014/main" id="{ECD402B7-F1DB-BD86-7812-A71251D33E63}"/>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dirty="0"/>
          </a:p>
        </p:txBody>
      </p:sp>
    </p:spTree>
    <p:extLst>
      <p:ext uri="{BB962C8B-B14F-4D97-AF65-F5344CB8AC3E}">
        <p14:creationId xmlns:p14="http://schemas.microsoft.com/office/powerpoint/2010/main" val="1795608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29851-F4CC-FCAF-796C-3E7B137BB3D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6E6753F-5023-268A-9DC7-498D4DC476D2}"/>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BE586B04-0CDC-E746-C05F-AF090AC2CD50}"/>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6929903-4DA5-6B14-AB70-FC9BC0713F3F}"/>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2CF59E29-0877-30AB-FBDE-6B7E2F7A8B9B}"/>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83311DC3-7799-9A52-00A2-4A419A5948CA}"/>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89C8C357-12BD-9CB7-4C63-716AD7C6678A}"/>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0D37873F-2D71-853C-825F-77570943CB7A}"/>
              </a:ext>
            </a:extLst>
          </p:cNvPr>
          <p:cNvSpPr txBox="1"/>
          <p:nvPr/>
        </p:nvSpPr>
        <p:spPr>
          <a:xfrm>
            <a:off x="1028700" y="1236622"/>
            <a:ext cx="73533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Why This Matters</a:t>
            </a:r>
          </a:p>
        </p:txBody>
      </p:sp>
      <p:sp>
        <p:nvSpPr>
          <p:cNvPr id="9" name="TextBox 9">
            <a:extLst>
              <a:ext uri="{FF2B5EF4-FFF2-40B4-BE49-F238E27FC236}">
                <a16:creationId xmlns:a16="http://schemas.microsoft.com/office/drawing/2014/main" id="{30421E36-A4D5-D1A1-D411-D28A089D3E33}"/>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EDA3E5AA-7FD3-E557-6B49-2D0BAE38AA97}"/>
              </a:ext>
            </a:extLst>
          </p:cNvPr>
          <p:cNvSpPr txBox="1"/>
          <p:nvPr/>
        </p:nvSpPr>
        <p:spPr>
          <a:xfrm>
            <a:off x="1028700" y="441961"/>
            <a:ext cx="17145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Intro</a:t>
            </a:r>
          </a:p>
        </p:txBody>
      </p:sp>
      <p:sp>
        <p:nvSpPr>
          <p:cNvPr id="12" name="TextBox 12">
            <a:extLst>
              <a:ext uri="{FF2B5EF4-FFF2-40B4-BE49-F238E27FC236}">
                <a16:creationId xmlns:a16="http://schemas.microsoft.com/office/drawing/2014/main" id="{9FBF2B65-0A8D-88A8-FD45-2AB850B96371}"/>
              </a:ext>
            </a:extLst>
          </p:cNvPr>
          <p:cNvSpPr txBox="1"/>
          <p:nvPr/>
        </p:nvSpPr>
        <p:spPr>
          <a:xfrm>
            <a:off x="1028700" y="2714466"/>
            <a:ext cx="8115300" cy="6071470"/>
          </a:xfrm>
          <a:prstGeom prst="rect">
            <a:avLst/>
          </a:prstGeom>
        </p:spPr>
        <p:txBody>
          <a:bodyPr wrap="square" lIns="0" tIns="0" rIns="0" bIns="0" rtlCol="0" anchor="t">
            <a:spAutoFit/>
          </a:bodyPr>
          <a:lstStyle/>
          <a:p>
            <a:pPr algn="l">
              <a:lnSpc>
                <a:spcPts val="3359"/>
              </a:lnSpc>
            </a:pPr>
            <a:r>
              <a:rPr lang="en-US" sz="2400" b="1" dirty="0">
                <a:solidFill>
                  <a:srgbClr val="000000"/>
                </a:solidFill>
                <a:latin typeface="Outfit Bold"/>
                <a:ea typeface="Outfit Bold"/>
                <a:cs typeface="Outfit Bold"/>
                <a:sym typeface="Outfit Bold"/>
              </a:rPr>
              <a:t>ML model performance is often bottlenecked by data quality, not architecture.   </a:t>
            </a:r>
          </a:p>
          <a:p>
            <a:pPr algn="l">
              <a:lnSpc>
                <a:spcPts val="3359"/>
              </a:lnSpc>
            </a:pPr>
            <a:endParaRPr lang="en-US" sz="2400" dirty="0">
              <a:solidFill>
                <a:srgbClr val="000000"/>
              </a:solidFill>
              <a:latin typeface="Outfit"/>
              <a:ea typeface="Outfit"/>
              <a:cs typeface="Outfit"/>
              <a:sym typeface="Outfit"/>
            </a:endParaRPr>
          </a:p>
          <a:p>
            <a:pPr algn="l">
              <a:lnSpc>
                <a:spcPts val="3359"/>
              </a:lnSpc>
            </a:pPr>
            <a:r>
              <a:rPr lang="en-US" sz="2400" dirty="0">
                <a:solidFill>
                  <a:srgbClr val="000000"/>
                </a:solidFill>
                <a:latin typeface="Outfit"/>
                <a:ea typeface="Outfit"/>
                <a:cs typeface="Outfit"/>
                <a:sym typeface="Outfit"/>
              </a:rPr>
              <a:t>In 2021, Google released a paper titled </a:t>
            </a:r>
            <a:r>
              <a:rPr lang="en-US" sz="2400" i="1" dirty="0">
                <a:solidFill>
                  <a:srgbClr val="000000"/>
                </a:solidFill>
                <a:latin typeface="Outfit"/>
                <a:ea typeface="Outfit"/>
                <a:cs typeface="Outfit"/>
                <a:sym typeface="Outfit"/>
              </a:rPr>
              <a:t>Everyone wants to do the model work, not the data work</a:t>
            </a:r>
            <a:r>
              <a:rPr lang="en-US" sz="2400" dirty="0">
                <a:solidFill>
                  <a:srgbClr val="000000"/>
                </a:solidFill>
                <a:latin typeface="Outfit"/>
                <a:ea typeface="Outfit"/>
                <a:cs typeface="Outfit"/>
                <a:sym typeface="Outfit"/>
              </a:rPr>
              <a:t>. </a:t>
            </a:r>
          </a:p>
          <a:p>
            <a:pPr algn="l">
              <a:lnSpc>
                <a:spcPts val="3359"/>
              </a:lnSpc>
            </a:pPr>
            <a:endParaRPr lang="en-US" sz="2400" dirty="0">
              <a:solidFill>
                <a:srgbClr val="000000"/>
              </a:solidFill>
              <a:latin typeface="Outfit"/>
              <a:ea typeface="Outfit"/>
              <a:cs typeface="Outfit"/>
              <a:sym typeface="Outfit"/>
            </a:endParaRPr>
          </a:p>
          <a:p>
            <a:pPr algn="l">
              <a:lnSpc>
                <a:spcPts val="3359"/>
              </a:lnSpc>
            </a:pPr>
            <a:r>
              <a:rPr lang="en-US" sz="2400" dirty="0">
                <a:solidFill>
                  <a:srgbClr val="000000"/>
                </a:solidFill>
                <a:latin typeface="Outfit"/>
                <a:ea typeface="Outfit"/>
                <a:cs typeface="Outfit"/>
                <a:sym typeface="Outfit"/>
              </a:rPr>
              <a:t>The researchers argued that despite data being the most critical part of getting AI models to perform optimally, it is the unexciting part nobody wants to do. </a:t>
            </a:r>
          </a:p>
          <a:p>
            <a:pPr algn="l">
              <a:lnSpc>
                <a:spcPts val="3359"/>
              </a:lnSpc>
            </a:pPr>
            <a:endParaRPr lang="en-US" sz="2400" dirty="0">
              <a:solidFill>
                <a:srgbClr val="000000"/>
              </a:solidFill>
              <a:latin typeface="Outfit"/>
              <a:ea typeface="Outfit"/>
              <a:cs typeface="Outfit"/>
              <a:sym typeface="Outfit"/>
            </a:endParaRPr>
          </a:p>
          <a:p>
            <a:pPr algn="l">
              <a:lnSpc>
                <a:spcPts val="3359"/>
              </a:lnSpc>
            </a:pPr>
            <a:r>
              <a:rPr lang="en-US" sz="2400" dirty="0">
                <a:solidFill>
                  <a:srgbClr val="000000"/>
                </a:solidFill>
                <a:latin typeface="Outfit"/>
                <a:ea typeface="Outfit"/>
                <a:cs typeface="Outfit"/>
                <a:sym typeface="Outfit"/>
              </a:rPr>
              <a:t>Let’s talk about how we can contemplate data quality by putting an emphasis on the contexts surrounding it. </a:t>
            </a:r>
          </a:p>
          <a:p>
            <a:pPr algn="l">
              <a:lnSpc>
                <a:spcPts val="3359"/>
              </a:lnSpc>
            </a:pPr>
            <a:endParaRPr lang="en-US" sz="2400" dirty="0">
              <a:solidFill>
                <a:srgbClr val="000000"/>
              </a:solidFill>
              <a:latin typeface="Outfit"/>
              <a:ea typeface="Outfit"/>
              <a:cs typeface="Outfit"/>
              <a:sym typeface="Outfit"/>
            </a:endParaRPr>
          </a:p>
          <a:p>
            <a:pPr algn="l">
              <a:lnSpc>
                <a:spcPts val="3359"/>
              </a:lnSpc>
            </a:pPr>
            <a:endParaRPr lang="en-US" sz="2400" dirty="0">
              <a:solidFill>
                <a:srgbClr val="000000"/>
              </a:solidFill>
              <a:latin typeface="Outfit"/>
              <a:ea typeface="Outfit"/>
              <a:cs typeface="Outfit"/>
              <a:sym typeface="Outfit"/>
            </a:endParaRPr>
          </a:p>
        </p:txBody>
      </p:sp>
      <p:sp>
        <p:nvSpPr>
          <p:cNvPr id="14" name="TextBox 13">
            <a:extLst>
              <a:ext uri="{FF2B5EF4-FFF2-40B4-BE49-F238E27FC236}">
                <a16:creationId xmlns:a16="http://schemas.microsoft.com/office/drawing/2014/main" id="{267F1817-C451-47BF-649D-8198D0B91FBD}"/>
              </a:ext>
            </a:extLst>
          </p:cNvPr>
          <p:cNvSpPr txBox="1"/>
          <p:nvPr/>
        </p:nvSpPr>
        <p:spPr>
          <a:xfrm>
            <a:off x="1028700" y="8783202"/>
            <a:ext cx="13068300" cy="369332"/>
          </a:xfrm>
          <a:prstGeom prst="rect">
            <a:avLst/>
          </a:prstGeom>
          <a:noFill/>
        </p:spPr>
        <p:txBody>
          <a:bodyPr wrap="square">
            <a:spAutoFit/>
          </a:bodyPr>
          <a:lstStyle/>
          <a:p>
            <a:r>
              <a:rPr lang="en-US" dirty="0"/>
              <a:t>https://</a:t>
            </a:r>
            <a:r>
              <a:rPr lang="en-US" dirty="0" err="1"/>
              <a:t>research.google</a:t>
            </a:r>
            <a:r>
              <a:rPr lang="en-US" dirty="0"/>
              <a:t>/pubs/everyone-wants-to-do-the-model-work-not-the-data-work-data-cascades-in-high-stakes-ai/</a:t>
            </a:r>
          </a:p>
        </p:txBody>
      </p:sp>
      <p:pic>
        <p:nvPicPr>
          <p:cNvPr id="15" name="Picture 14">
            <a:extLst>
              <a:ext uri="{FF2B5EF4-FFF2-40B4-BE49-F238E27FC236}">
                <a16:creationId xmlns:a16="http://schemas.microsoft.com/office/drawing/2014/main" id="{C3E249B9-E754-3993-DB56-B5B29EA2B9DE}"/>
              </a:ext>
            </a:extLst>
          </p:cNvPr>
          <p:cNvPicPr>
            <a:picLocks noChangeAspect="1"/>
          </p:cNvPicPr>
          <p:nvPr/>
        </p:nvPicPr>
        <p:blipFill>
          <a:blip r:embed="rId4"/>
          <a:stretch>
            <a:fillRect/>
          </a:stretch>
        </p:blipFill>
        <p:spPr>
          <a:xfrm>
            <a:off x="11157350" y="2731139"/>
            <a:ext cx="6042999" cy="5399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2997620"/>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CC7DE-98B3-9C56-EB63-ED5CFCA47F4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4DB9136-6370-A5D7-8EB3-7AF2EBC0DB60}"/>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77AD51D4-21C5-C592-21CB-87865FA8332B}"/>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0565340A-E707-CBD2-C8F9-D653B248BE37}"/>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AB9C687E-DAB2-B3F6-33D3-EB78D28BB07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FD8DC9FC-0A37-A4EC-D65A-65AEA48CDE51}"/>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402D284B-A1A3-2746-7CCD-90E94027BE9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DB4F222D-3D45-25B9-D07A-E97A2D1754ED}"/>
              </a:ext>
            </a:extLst>
          </p:cNvPr>
          <p:cNvSpPr txBox="1"/>
          <p:nvPr/>
        </p:nvSpPr>
        <p:spPr>
          <a:xfrm>
            <a:off x="1028700" y="1236622"/>
            <a:ext cx="116967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Data Cascades in High-Stakes AI</a:t>
            </a:r>
          </a:p>
        </p:txBody>
      </p:sp>
      <p:sp>
        <p:nvSpPr>
          <p:cNvPr id="9" name="TextBox 9">
            <a:extLst>
              <a:ext uri="{FF2B5EF4-FFF2-40B4-BE49-F238E27FC236}">
                <a16:creationId xmlns:a16="http://schemas.microsoft.com/office/drawing/2014/main" id="{5274D35E-2A88-746A-C65F-0C5F1366E6D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5A67C3C1-8142-8573-735E-2F2D08A71183}"/>
              </a:ext>
            </a:extLst>
          </p:cNvPr>
          <p:cNvSpPr txBox="1"/>
          <p:nvPr/>
        </p:nvSpPr>
        <p:spPr>
          <a:xfrm>
            <a:off x="1028700" y="441961"/>
            <a:ext cx="1714500" cy="405764"/>
          </a:xfrm>
          <a:prstGeom prst="rect">
            <a:avLst/>
          </a:prstGeom>
        </p:spPr>
        <p:txBody>
          <a:bodyPr wrap="square" lIns="0" tIns="0" rIns="0" bIns="0" rtlCol="0" anchor="t">
            <a:spAutoFit/>
          </a:bodyPr>
          <a:lstStyle/>
          <a:p>
            <a:pPr>
              <a:lnSpc>
                <a:spcPts val="3359"/>
              </a:lnSpc>
            </a:pPr>
            <a:r>
              <a:rPr lang="en-US" sz="2400" dirty="0">
                <a:solidFill>
                  <a:srgbClr val="000000"/>
                </a:solidFill>
                <a:latin typeface="Outfit"/>
                <a:ea typeface="Outfit"/>
                <a:cs typeface="Outfit"/>
                <a:sym typeface="Outfit"/>
              </a:rPr>
              <a:t>Intro</a:t>
            </a:r>
          </a:p>
        </p:txBody>
      </p:sp>
      <p:sp>
        <p:nvSpPr>
          <p:cNvPr id="14" name="TextBox 13">
            <a:extLst>
              <a:ext uri="{FF2B5EF4-FFF2-40B4-BE49-F238E27FC236}">
                <a16:creationId xmlns:a16="http://schemas.microsoft.com/office/drawing/2014/main" id="{5143594F-4FA2-1FC8-5974-6713E7D6F079}"/>
              </a:ext>
            </a:extLst>
          </p:cNvPr>
          <p:cNvSpPr txBox="1"/>
          <p:nvPr/>
        </p:nvSpPr>
        <p:spPr>
          <a:xfrm>
            <a:off x="1028700" y="8783202"/>
            <a:ext cx="13068300" cy="369332"/>
          </a:xfrm>
          <a:prstGeom prst="rect">
            <a:avLst/>
          </a:prstGeom>
          <a:noFill/>
        </p:spPr>
        <p:txBody>
          <a:bodyPr wrap="square">
            <a:spAutoFit/>
          </a:bodyPr>
          <a:lstStyle/>
          <a:p>
            <a:r>
              <a:rPr lang="en-US" dirty="0"/>
              <a:t>https://</a:t>
            </a:r>
            <a:r>
              <a:rPr lang="en-US" dirty="0" err="1"/>
              <a:t>research.google</a:t>
            </a:r>
            <a:r>
              <a:rPr lang="en-US" dirty="0"/>
              <a:t>/pubs/everyone-wants-to-do-the-model-work-not-the-data-work-data-cascades-in-high-stakes-ai/</a:t>
            </a:r>
          </a:p>
        </p:txBody>
      </p:sp>
      <p:sp>
        <p:nvSpPr>
          <p:cNvPr id="16" name="TextBox 15">
            <a:extLst>
              <a:ext uri="{FF2B5EF4-FFF2-40B4-BE49-F238E27FC236}">
                <a16:creationId xmlns:a16="http://schemas.microsoft.com/office/drawing/2014/main" id="{17A5DFE3-F5EB-F1FC-CBE6-3B8576FEDB8F}"/>
              </a:ext>
            </a:extLst>
          </p:cNvPr>
          <p:cNvSpPr txBox="1"/>
          <p:nvPr/>
        </p:nvSpPr>
        <p:spPr>
          <a:xfrm>
            <a:off x="1028700" y="2644646"/>
            <a:ext cx="11315700" cy="3785652"/>
          </a:xfrm>
          <a:prstGeom prst="rect">
            <a:avLst/>
          </a:prstGeom>
          <a:noFill/>
        </p:spPr>
        <p:txBody>
          <a:bodyPr wrap="square">
            <a:spAutoFit/>
          </a:bodyPr>
          <a:lstStyle/>
          <a:p>
            <a:pPr>
              <a:buNone/>
            </a:pPr>
            <a:r>
              <a:rPr lang="en-US" sz="2000" b="1" dirty="0">
                <a:solidFill>
                  <a:srgbClr val="000000"/>
                </a:solidFill>
                <a:effectLst/>
                <a:latin typeface="Helvetica" pitchFamily="2" charset="0"/>
              </a:rPr>
              <a:t>ABSTRACT</a:t>
            </a:r>
          </a:p>
          <a:p>
            <a:pPr>
              <a:buNone/>
            </a:pPr>
            <a:r>
              <a:rPr lang="en-US" sz="2000" dirty="0">
                <a:solidFill>
                  <a:srgbClr val="000000"/>
                </a:solidFill>
                <a:effectLst/>
                <a:latin typeface="Helvetica" pitchFamily="2" charset="0"/>
              </a:rPr>
              <a:t>“AI models are increasingly applied in high-stakes domains like health and conservation. Data quality carries an elevated significance in high-stakes AI due to its heightened downstream impact, impacting predictions like cancer detection, wildlife poaching, and loan allocations. Paradoxically, data is the most under-valued and de-glamorized aspect of AI. In this paper, we report on data practices in high-stakes AI, from interviews with 53 AI practitioners in India, East and West African countries, and USA. We define, identify, and present empirical evidence on Data Cascades—compounding events causing negative, downstream effects from data issues—triggered by conventional AI/ML practices that undervalue data quality. Data cascades are pervasive (92% prevalence), invisible, delayed, but often avoidable. We discuss HCI opportunities in designing and incentivizing data excellence as a first-class citizen of AI, resulting in safer and more robust systems for all.”</a:t>
            </a:r>
          </a:p>
        </p:txBody>
      </p:sp>
      <p:sp>
        <p:nvSpPr>
          <p:cNvPr id="17" name="Freeform 13">
            <a:extLst>
              <a:ext uri="{FF2B5EF4-FFF2-40B4-BE49-F238E27FC236}">
                <a16:creationId xmlns:a16="http://schemas.microsoft.com/office/drawing/2014/main" id="{EE8F03B5-B9CA-AB85-B333-FFDF694A830A}"/>
              </a:ext>
            </a:extLst>
          </p:cNvPr>
          <p:cNvSpPr/>
          <p:nvPr/>
        </p:nvSpPr>
        <p:spPr>
          <a:xfrm>
            <a:off x="12899234" y="2727127"/>
            <a:ext cx="3588868" cy="3262607"/>
          </a:xfrm>
          <a:custGeom>
            <a:avLst/>
            <a:gdLst/>
            <a:ahLst/>
            <a:cxnLst/>
            <a:rect l="l" t="t" r="r" b="b"/>
            <a:pathLst>
              <a:path w="931775" h="847068">
                <a:moveTo>
                  <a:pt x="0" y="0"/>
                </a:moveTo>
                <a:lnTo>
                  <a:pt x="931775" y="0"/>
                </a:lnTo>
                <a:lnTo>
                  <a:pt x="931775" y="847068"/>
                </a:lnTo>
                <a:lnTo>
                  <a:pt x="0" y="847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362121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97A12-3C4F-C78C-5E25-ADA786CA8FE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1A4B860-DEAB-3627-0ABE-06C46706F6FB}"/>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30E1E095-2A7A-7E85-CE70-9BE708D2D438}"/>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D81BB355-9A54-E165-7460-52F692619069}"/>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A460218-A65B-F21A-0E4C-841A11C6D73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9722C8BA-A104-BDE9-03A1-751643BB0644}"/>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B0E22324-D862-A09B-7DA5-F4DA06616574}"/>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C4A00A40-3A25-0819-7111-4D209473554A}"/>
              </a:ext>
            </a:extLst>
          </p:cNvPr>
          <p:cNvSpPr txBox="1"/>
          <p:nvPr/>
        </p:nvSpPr>
        <p:spPr>
          <a:xfrm>
            <a:off x="1028700" y="1236622"/>
            <a:ext cx="9867900" cy="832023"/>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How to Improve AI Data Quality</a:t>
            </a:r>
          </a:p>
        </p:txBody>
      </p:sp>
      <p:sp>
        <p:nvSpPr>
          <p:cNvPr id="9" name="TextBox 9">
            <a:extLst>
              <a:ext uri="{FF2B5EF4-FFF2-40B4-BE49-F238E27FC236}">
                <a16:creationId xmlns:a16="http://schemas.microsoft.com/office/drawing/2014/main" id="{553F7376-DA68-7A98-77F6-8B86911ABEE3}"/>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2" name="TextBox 12">
            <a:extLst>
              <a:ext uri="{FF2B5EF4-FFF2-40B4-BE49-F238E27FC236}">
                <a16:creationId xmlns:a16="http://schemas.microsoft.com/office/drawing/2014/main" id="{0FCD65B7-9196-6889-50B5-4AAEBCA8630D}"/>
              </a:ext>
            </a:extLst>
          </p:cNvPr>
          <p:cNvSpPr txBox="1"/>
          <p:nvPr/>
        </p:nvSpPr>
        <p:spPr>
          <a:xfrm>
            <a:off x="1028700" y="2714466"/>
            <a:ext cx="8115300" cy="6071470"/>
          </a:xfrm>
          <a:prstGeom prst="rect">
            <a:avLst/>
          </a:prstGeom>
        </p:spPr>
        <p:txBody>
          <a:bodyPr wrap="square" lIns="0" tIns="0" rIns="0" bIns="0" rtlCol="0" anchor="t">
            <a:spAutoFit/>
          </a:bodyPr>
          <a:lstStyle/>
          <a:p>
            <a:pPr marL="457200" indent="-457200" algn="l">
              <a:lnSpc>
                <a:spcPts val="3359"/>
              </a:lnSpc>
              <a:buAutoNum type="arabicParenR"/>
            </a:pPr>
            <a:r>
              <a:rPr lang="en-US" sz="2400" dirty="0">
                <a:solidFill>
                  <a:srgbClr val="000000"/>
                </a:solidFill>
                <a:latin typeface="Outfit"/>
                <a:ea typeface="Outfit"/>
                <a:cs typeface="Outfit"/>
                <a:sym typeface="Outfit"/>
              </a:rPr>
              <a:t>Move from goodness-of-fit to goodness-of-data: use context to measure quality rather than chasing a “better performing” model.</a:t>
            </a:r>
          </a:p>
          <a:p>
            <a:pPr marL="457200" indent="-457200" algn="l">
              <a:lnSpc>
                <a:spcPts val="3359"/>
              </a:lnSpc>
              <a:buAutoNum type="arabicParenR"/>
            </a:pPr>
            <a:endParaRPr lang="en-US" sz="2400" dirty="0">
              <a:solidFill>
                <a:srgbClr val="000000"/>
              </a:solidFill>
              <a:latin typeface="Outfit"/>
              <a:ea typeface="Outfit"/>
              <a:cs typeface="Outfit"/>
              <a:sym typeface="Outfit"/>
            </a:endParaRPr>
          </a:p>
          <a:p>
            <a:pPr marL="457200" indent="-457200" algn="l">
              <a:lnSpc>
                <a:spcPts val="3359"/>
              </a:lnSpc>
              <a:buAutoNum type="arabicParenR"/>
            </a:pPr>
            <a:r>
              <a:rPr lang="en-US" sz="2400" dirty="0">
                <a:solidFill>
                  <a:srgbClr val="000000"/>
                </a:solidFill>
                <a:latin typeface="Outfit"/>
                <a:ea typeface="Outfit"/>
                <a:cs typeface="Outfit"/>
                <a:sym typeface="Outfit"/>
              </a:rPr>
              <a:t>Incentivize data excellence and bring attention to traceability and documentation of data all the way to its creation. </a:t>
            </a:r>
          </a:p>
          <a:p>
            <a:pPr marL="457200" indent="-457200" algn="l">
              <a:lnSpc>
                <a:spcPts val="3359"/>
              </a:lnSpc>
              <a:buAutoNum type="arabicParenR"/>
            </a:pPr>
            <a:endParaRPr lang="en-US" sz="2400" dirty="0">
              <a:solidFill>
                <a:srgbClr val="000000"/>
              </a:solidFill>
              <a:latin typeface="Outfit"/>
              <a:ea typeface="Outfit"/>
              <a:cs typeface="Outfit"/>
              <a:sym typeface="Outfit"/>
            </a:endParaRPr>
          </a:p>
          <a:p>
            <a:pPr marL="457200" indent="-457200" algn="l">
              <a:lnSpc>
                <a:spcPts val="3359"/>
              </a:lnSpc>
              <a:buAutoNum type="arabicParenR"/>
            </a:pPr>
            <a:r>
              <a:rPr lang="en-US" sz="2400" dirty="0">
                <a:solidFill>
                  <a:srgbClr val="000000"/>
                </a:solidFill>
                <a:latin typeface="Outfit"/>
                <a:ea typeface="Outfit"/>
                <a:cs typeface="Outfit"/>
                <a:sym typeface="Outfit"/>
              </a:rPr>
              <a:t>Have “real-world” proficiency with data, asking not just what the data says but where it comes from. </a:t>
            </a:r>
          </a:p>
          <a:p>
            <a:pPr marL="457200" indent="-457200" algn="l">
              <a:lnSpc>
                <a:spcPts val="3359"/>
              </a:lnSpc>
              <a:buAutoNum type="arabicParenR"/>
            </a:pPr>
            <a:endParaRPr lang="en-US" sz="2400" dirty="0">
              <a:solidFill>
                <a:srgbClr val="000000"/>
              </a:solidFill>
              <a:latin typeface="Outfit"/>
              <a:ea typeface="Outfit"/>
              <a:cs typeface="Outfit"/>
              <a:sym typeface="Outfit"/>
            </a:endParaRPr>
          </a:p>
          <a:p>
            <a:pPr marL="457200" indent="-457200" algn="l">
              <a:lnSpc>
                <a:spcPts val="3359"/>
              </a:lnSpc>
              <a:buAutoNum type="arabicParenR"/>
            </a:pPr>
            <a:r>
              <a:rPr lang="en-US" sz="2400" dirty="0">
                <a:solidFill>
                  <a:srgbClr val="000000"/>
                </a:solidFill>
                <a:latin typeface="Outfit"/>
                <a:ea typeface="Outfit"/>
                <a:cs typeface="Outfit"/>
                <a:sym typeface="Outfit"/>
              </a:rPr>
              <a:t>Manage the AI data lifecycle and bring visibility to it.</a:t>
            </a:r>
          </a:p>
          <a:p>
            <a:pPr marL="457200" indent="-457200" algn="l">
              <a:lnSpc>
                <a:spcPts val="3359"/>
              </a:lnSpc>
              <a:buAutoNum type="arabicParenR"/>
            </a:pPr>
            <a:endParaRPr lang="en-US" sz="2400" dirty="0">
              <a:solidFill>
                <a:srgbClr val="000000"/>
              </a:solidFill>
              <a:latin typeface="Outfit"/>
              <a:ea typeface="Outfit"/>
              <a:cs typeface="Outfit"/>
              <a:sym typeface="Outfit"/>
            </a:endParaRPr>
          </a:p>
          <a:p>
            <a:pPr marL="457200" indent="-457200" algn="l">
              <a:lnSpc>
                <a:spcPts val="3359"/>
              </a:lnSpc>
              <a:buAutoNum type="arabicParenR"/>
            </a:pPr>
            <a:endParaRPr lang="en-US" sz="2400" dirty="0">
              <a:solidFill>
                <a:srgbClr val="000000"/>
              </a:solidFill>
              <a:latin typeface="Outfit"/>
              <a:ea typeface="Outfit"/>
              <a:cs typeface="Outfit"/>
              <a:sym typeface="Outfit"/>
            </a:endParaRPr>
          </a:p>
        </p:txBody>
      </p:sp>
      <p:sp>
        <p:nvSpPr>
          <p:cNvPr id="14" name="TextBox 13">
            <a:extLst>
              <a:ext uri="{FF2B5EF4-FFF2-40B4-BE49-F238E27FC236}">
                <a16:creationId xmlns:a16="http://schemas.microsoft.com/office/drawing/2014/main" id="{CE289F84-10E7-F921-06DE-DA6ECF2935C9}"/>
              </a:ext>
            </a:extLst>
          </p:cNvPr>
          <p:cNvSpPr txBox="1"/>
          <p:nvPr/>
        </p:nvSpPr>
        <p:spPr>
          <a:xfrm>
            <a:off x="1028700" y="8783202"/>
            <a:ext cx="13068300" cy="369332"/>
          </a:xfrm>
          <a:prstGeom prst="rect">
            <a:avLst/>
          </a:prstGeom>
          <a:noFill/>
        </p:spPr>
        <p:txBody>
          <a:bodyPr wrap="square">
            <a:spAutoFit/>
          </a:bodyPr>
          <a:lstStyle/>
          <a:p>
            <a:r>
              <a:rPr lang="en-US" dirty="0"/>
              <a:t>https://</a:t>
            </a:r>
            <a:r>
              <a:rPr lang="en-US" dirty="0" err="1"/>
              <a:t>research.google</a:t>
            </a:r>
            <a:r>
              <a:rPr lang="en-US" dirty="0"/>
              <a:t>/pubs/everyone-wants-to-do-the-model-work-not-the-data-work-data-cascades-in-high-stakes-ai/</a:t>
            </a:r>
          </a:p>
        </p:txBody>
      </p:sp>
      <p:pic>
        <p:nvPicPr>
          <p:cNvPr id="13316" name="Picture 4" descr="Why Data Science Projects Fail: The Harsh Realities of Implementing AI and Analytics, without the Hype book cover">
            <a:extLst>
              <a:ext uri="{FF2B5EF4-FFF2-40B4-BE49-F238E27FC236}">
                <a16:creationId xmlns:a16="http://schemas.microsoft.com/office/drawing/2014/main" id="{70C385B9-EFAE-705D-64E8-06119ADB4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3577" y="1951910"/>
            <a:ext cx="44450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823516"/>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BCFBD-BEA2-0920-EE58-07F247440FD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6FE0EC1-62EB-3022-2F5C-404EA154BC47}"/>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sp>
        <p:nvSpPr>
          <p:cNvPr id="3" name="AutoShape 3">
            <a:extLst>
              <a:ext uri="{FF2B5EF4-FFF2-40B4-BE49-F238E27FC236}">
                <a16:creationId xmlns:a16="http://schemas.microsoft.com/office/drawing/2014/main" id="{5BBEF3B3-81EE-266B-6483-A2CA50F05526}"/>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4" name="Group 4">
            <a:extLst>
              <a:ext uri="{FF2B5EF4-FFF2-40B4-BE49-F238E27FC236}">
                <a16:creationId xmlns:a16="http://schemas.microsoft.com/office/drawing/2014/main" id="{7CE31D4D-D888-268B-9C98-BC92C099E4FB}"/>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F002285A-460A-C42F-269E-03DAC539643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dirty="0"/>
            </a:p>
          </p:txBody>
        </p:sp>
        <p:sp>
          <p:nvSpPr>
            <p:cNvPr id="6" name="Freeform 6">
              <a:extLst>
                <a:ext uri="{FF2B5EF4-FFF2-40B4-BE49-F238E27FC236}">
                  <a16:creationId xmlns:a16="http://schemas.microsoft.com/office/drawing/2014/main" id="{859A0D58-61BB-A0B8-C7C2-F414D477A45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dirty="0"/>
            </a:p>
          </p:txBody>
        </p:sp>
        <p:sp>
          <p:nvSpPr>
            <p:cNvPr id="7" name="Freeform 7">
              <a:extLst>
                <a:ext uri="{FF2B5EF4-FFF2-40B4-BE49-F238E27FC236}">
                  <a16:creationId xmlns:a16="http://schemas.microsoft.com/office/drawing/2014/main" id="{99960224-787D-CC54-F24A-D41F7D30E6E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dirty="0"/>
            </a:p>
          </p:txBody>
        </p:sp>
      </p:grpSp>
      <p:sp>
        <p:nvSpPr>
          <p:cNvPr id="8" name="TextBox 8">
            <a:extLst>
              <a:ext uri="{FF2B5EF4-FFF2-40B4-BE49-F238E27FC236}">
                <a16:creationId xmlns:a16="http://schemas.microsoft.com/office/drawing/2014/main" id="{C48B9DA1-75F5-FFC3-F6BF-3795CEECB5E2}"/>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dirty="0">
                <a:solidFill>
                  <a:srgbClr val="F97141"/>
                </a:solidFill>
                <a:latin typeface="Outfit Bold"/>
                <a:ea typeface="Outfit Bold"/>
                <a:cs typeface="Outfit Bold"/>
                <a:sym typeface="Outfit Bold"/>
              </a:rPr>
              <a:t>&gt;</a:t>
            </a:r>
          </a:p>
        </p:txBody>
      </p:sp>
      <p:sp>
        <p:nvSpPr>
          <p:cNvPr id="11" name="TextBox 11">
            <a:extLst>
              <a:ext uri="{FF2B5EF4-FFF2-40B4-BE49-F238E27FC236}">
                <a16:creationId xmlns:a16="http://schemas.microsoft.com/office/drawing/2014/main" id="{A130DEA7-4484-728A-C95C-03E89F3FF321}"/>
              </a:ext>
            </a:extLst>
          </p:cNvPr>
          <p:cNvSpPr txBox="1"/>
          <p:nvPr/>
        </p:nvSpPr>
        <p:spPr>
          <a:xfrm>
            <a:off x="1028700" y="1236622"/>
            <a:ext cx="14897100" cy="841512"/>
          </a:xfrm>
          <a:prstGeom prst="rect">
            <a:avLst/>
          </a:prstGeom>
        </p:spPr>
        <p:txBody>
          <a:bodyPr wrap="square" lIns="0" tIns="0" rIns="0" bIns="0" rtlCol="0" anchor="t">
            <a:spAutoFit/>
          </a:bodyPr>
          <a:lstStyle/>
          <a:p>
            <a:pPr>
              <a:lnSpc>
                <a:spcPts val="7000"/>
              </a:lnSpc>
            </a:pPr>
            <a:r>
              <a:rPr lang="en-US" sz="5000" b="1" dirty="0">
                <a:solidFill>
                  <a:srgbClr val="000000"/>
                </a:solidFill>
                <a:latin typeface="Outfit Bold"/>
                <a:ea typeface="Outfit Bold"/>
                <a:cs typeface="Outfit Bold"/>
                <a:sym typeface="Outfit Bold"/>
              </a:rPr>
              <a:t>AI is Learning From Humans</a:t>
            </a:r>
          </a:p>
        </p:txBody>
      </p:sp>
      <p:grpSp>
        <p:nvGrpSpPr>
          <p:cNvPr id="22" name="Group 21">
            <a:extLst>
              <a:ext uri="{FF2B5EF4-FFF2-40B4-BE49-F238E27FC236}">
                <a16:creationId xmlns:a16="http://schemas.microsoft.com/office/drawing/2014/main" id="{2B75937F-F3E5-1DC4-CFDA-C467FF84FB81}"/>
              </a:ext>
            </a:extLst>
          </p:cNvPr>
          <p:cNvGrpSpPr/>
          <p:nvPr/>
        </p:nvGrpSpPr>
        <p:grpSpPr>
          <a:xfrm>
            <a:off x="2108566" y="2651749"/>
            <a:ext cx="14070869" cy="5964771"/>
            <a:chOff x="331897" y="1225111"/>
            <a:chExt cx="8442259" cy="3578751"/>
          </a:xfrm>
        </p:grpSpPr>
        <p:sp>
          <p:nvSpPr>
            <p:cNvPr id="16" name="TextBox 15">
              <a:extLst>
                <a:ext uri="{FF2B5EF4-FFF2-40B4-BE49-F238E27FC236}">
                  <a16:creationId xmlns:a16="http://schemas.microsoft.com/office/drawing/2014/main" id="{992CB8B7-3071-C41B-36A8-8560C1047507}"/>
                </a:ext>
              </a:extLst>
            </p:cNvPr>
            <p:cNvSpPr txBox="1"/>
            <p:nvPr/>
          </p:nvSpPr>
          <p:spPr>
            <a:xfrm>
              <a:off x="331897" y="4656134"/>
              <a:ext cx="3081130" cy="147728"/>
            </a:xfrm>
            <a:prstGeom prst="rect">
              <a:avLst/>
            </a:prstGeom>
            <a:noFill/>
          </p:spPr>
          <p:txBody>
            <a:bodyPr wrap="square">
              <a:spAutoFit/>
            </a:bodyPr>
            <a:lstStyle/>
            <a:p>
              <a:r>
                <a:rPr lang="en-US" sz="1000">
                  <a:solidFill>
                    <a:schemeClr val="bg1">
                      <a:lumMod val="65000"/>
                    </a:schemeClr>
                  </a:solidFill>
                </a:rPr>
                <a:t>https://</a:t>
              </a:r>
              <a:r>
                <a:rPr lang="en-US" sz="1000" err="1">
                  <a:solidFill>
                    <a:schemeClr val="bg1">
                      <a:lumMod val="65000"/>
                    </a:schemeClr>
                  </a:solidFill>
                </a:rPr>
                <a:t>time.com</a:t>
              </a:r>
              <a:r>
                <a:rPr lang="en-US" sz="1000">
                  <a:solidFill>
                    <a:schemeClr val="bg1">
                      <a:lumMod val="65000"/>
                    </a:schemeClr>
                  </a:solidFill>
                </a:rPr>
                <a:t>/6247678/</a:t>
              </a:r>
              <a:r>
                <a:rPr lang="en-US" sz="1000" err="1">
                  <a:solidFill>
                    <a:schemeClr val="bg1">
                      <a:lumMod val="65000"/>
                    </a:schemeClr>
                  </a:solidFill>
                </a:rPr>
                <a:t>openai</a:t>
              </a:r>
              <a:r>
                <a:rPr lang="en-US" sz="1000">
                  <a:solidFill>
                    <a:schemeClr val="bg1">
                      <a:lumMod val="65000"/>
                    </a:schemeClr>
                  </a:solidFill>
                </a:rPr>
                <a:t>-</a:t>
              </a:r>
              <a:r>
                <a:rPr lang="en-US" sz="1000" err="1">
                  <a:solidFill>
                    <a:schemeClr val="bg1">
                      <a:lumMod val="65000"/>
                    </a:schemeClr>
                  </a:solidFill>
                </a:rPr>
                <a:t>chatgpt</a:t>
              </a:r>
              <a:r>
                <a:rPr lang="en-US" sz="1000">
                  <a:solidFill>
                    <a:schemeClr val="bg1">
                      <a:lumMod val="65000"/>
                    </a:schemeClr>
                  </a:solidFill>
                </a:rPr>
                <a:t>-</a:t>
              </a:r>
              <a:r>
                <a:rPr lang="en-US" sz="1000" err="1">
                  <a:solidFill>
                    <a:schemeClr val="bg1">
                      <a:lumMod val="65000"/>
                    </a:schemeClr>
                  </a:solidFill>
                </a:rPr>
                <a:t>kenya</a:t>
              </a:r>
              <a:r>
                <a:rPr lang="en-US" sz="1000">
                  <a:solidFill>
                    <a:schemeClr val="bg1">
                      <a:lumMod val="65000"/>
                    </a:schemeClr>
                  </a:solidFill>
                </a:rPr>
                <a:t>-workers/</a:t>
              </a:r>
            </a:p>
          </p:txBody>
        </p:sp>
        <p:pic>
          <p:nvPicPr>
            <p:cNvPr id="17" name="Picture 16">
              <a:extLst>
                <a:ext uri="{FF2B5EF4-FFF2-40B4-BE49-F238E27FC236}">
                  <a16:creationId xmlns:a16="http://schemas.microsoft.com/office/drawing/2014/main" id="{356628B9-20BD-826F-2378-72509EBFC658}"/>
                </a:ext>
              </a:extLst>
            </p:cNvPr>
            <p:cNvPicPr>
              <a:picLocks noChangeAspect="1"/>
            </p:cNvPicPr>
            <p:nvPr/>
          </p:nvPicPr>
          <p:blipFill>
            <a:blip r:embed="rId2"/>
            <a:stretch>
              <a:fillRect/>
            </a:stretch>
          </p:blipFill>
          <p:spPr>
            <a:xfrm>
              <a:off x="392362" y="1225111"/>
              <a:ext cx="2410149" cy="3374208"/>
            </a:xfrm>
            <a:prstGeom prst="rect">
              <a:avLst/>
            </a:prstGeom>
            <a:ln>
              <a:solidFill>
                <a:schemeClr val="tx1"/>
              </a:solidFill>
            </a:ln>
          </p:spPr>
        </p:pic>
        <p:pic>
          <p:nvPicPr>
            <p:cNvPr id="18" name="Picture 17">
              <a:extLst>
                <a:ext uri="{FF2B5EF4-FFF2-40B4-BE49-F238E27FC236}">
                  <a16:creationId xmlns:a16="http://schemas.microsoft.com/office/drawing/2014/main" id="{E7FCCB95-F796-800E-356C-A7D96E1E0159}"/>
                </a:ext>
              </a:extLst>
            </p:cNvPr>
            <p:cNvPicPr>
              <a:picLocks noChangeAspect="1"/>
            </p:cNvPicPr>
            <p:nvPr/>
          </p:nvPicPr>
          <p:blipFill rotWithShape="1">
            <a:blip r:embed="rId3"/>
            <a:srcRect r="38333"/>
            <a:stretch/>
          </p:blipFill>
          <p:spPr>
            <a:xfrm>
              <a:off x="3031434" y="1225111"/>
              <a:ext cx="3081131" cy="3374207"/>
            </a:xfrm>
            <a:prstGeom prst="rect">
              <a:avLst/>
            </a:prstGeom>
            <a:ln>
              <a:solidFill>
                <a:schemeClr val="tx1"/>
              </a:solidFill>
            </a:ln>
          </p:spPr>
        </p:pic>
        <p:sp>
          <p:nvSpPr>
            <p:cNvPr id="19" name="TextBox 18">
              <a:extLst>
                <a:ext uri="{FF2B5EF4-FFF2-40B4-BE49-F238E27FC236}">
                  <a16:creationId xmlns:a16="http://schemas.microsoft.com/office/drawing/2014/main" id="{27E8AD45-EA7D-E175-8862-ECDD45BFC9DE}"/>
                </a:ext>
              </a:extLst>
            </p:cNvPr>
            <p:cNvSpPr txBox="1"/>
            <p:nvPr/>
          </p:nvSpPr>
          <p:spPr>
            <a:xfrm>
              <a:off x="3031434" y="4656134"/>
              <a:ext cx="3081130" cy="147728"/>
            </a:xfrm>
            <a:prstGeom prst="rect">
              <a:avLst/>
            </a:prstGeom>
            <a:noFill/>
          </p:spPr>
          <p:txBody>
            <a:bodyPr wrap="square">
              <a:spAutoFit/>
            </a:bodyPr>
            <a:lstStyle>
              <a:defPPr marR="0" lvl="0" algn="l" rtl="0">
                <a:lnSpc>
                  <a:spcPct val="100000"/>
                </a:lnSpc>
                <a:spcBef>
                  <a:spcPts val="0"/>
                </a:spcBef>
                <a:spcAft>
                  <a:spcPts val="0"/>
                </a:spcAft>
              </a:defPPr>
              <a:lvl1pPr>
                <a:defRPr sz="700">
                  <a:solidFill>
                    <a:schemeClr val="bg1">
                      <a:lumMod val="65000"/>
                    </a:schemeClr>
                  </a:solidFill>
                </a:defRPr>
              </a:lvl1pPr>
            </a:lstStyle>
            <a:p>
              <a:r>
                <a:rPr lang="en-US" sz="1000"/>
                <a:t>https://</a:t>
              </a:r>
              <a:r>
                <a:rPr lang="en-US" sz="1000" err="1"/>
                <a:t>www.nytimes.com</a:t>
              </a:r>
              <a:r>
                <a:rPr lang="en-US" sz="1000"/>
                <a:t>/2019/08/16/technology/ai-</a:t>
              </a:r>
              <a:r>
                <a:rPr lang="en-US" sz="1000" err="1"/>
                <a:t>humans.html</a:t>
              </a:r>
              <a:endParaRPr lang="en-US" sz="1000"/>
            </a:p>
          </p:txBody>
        </p:sp>
        <p:pic>
          <p:nvPicPr>
            <p:cNvPr id="20" name="Picture 19">
              <a:extLst>
                <a:ext uri="{FF2B5EF4-FFF2-40B4-BE49-F238E27FC236}">
                  <a16:creationId xmlns:a16="http://schemas.microsoft.com/office/drawing/2014/main" id="{089CF551-D45A-50EE-16EC-96F197028173}"/>
                </a:ext>
              </a:extLst>
            </p:cNvPr>
            <p:cNvPicPr>
              <a:picLocks noChangeAspect="1"/>
            </p:cNvPicPr>
            <p:nvPr/>
          </p:nvPicPr>
          <p:blipFill>
            <a:blip r:embed="rId4"/>
            <a:stretch>
              <a:fillRect/>
            </a:stretch>
          </p:blipFill>
          <p:spPr>
            <a:xfrm>
              <a:off x="6341488" y="1225111"/>
              <a:ext cx="2432667" cy="3374207"/>
            </a:xfrm>
            <a:prstGeom prst="rect">
              <a:avLst/>
            </a:prstGeom>
            <a:ln>
              <a:solidFill>
                <a:schemeClr val="tx1"/>
              </a:solidFill>
            </a:ln>
          </p:spPr>
        </p:pic>
        <p:sp>
          <p:nvSpPr>
            <p:cNvPr id="21" name="TextBox 20">
              <a:extLst>
                <a:ext uri="{FF2B5EF4-FFF2-40B4-BE49-F238E27FC236}">
                  <a16:creationId xmlns:a16="http://schemas.microsoft.com/office/drawing/2014/main" id="{D0EC59EE-920F-0439-9141-1227465012C7}"/>
                </a:ext>
              </a:extLst>
            </p:cNvPr>
            <p:cNvSpPr txBox="1"/>
            <p:nvPr/>
          </p:nvSpPr>
          <p:spPr>
            <a:xfrm>
              <a:off x="6283588" y="4656134"/>
              <a:ext cx="2490568" cy="120029"/>
            </a:xfrm>
            <a:prstGeom prst="rect">
              <a:avLst/>
            </a:prstGeom>
            <a:noFill/>
          </p:spPr>
          <p:txBody>
            <a:bodyPr wrap="square">
              <a:spAutoFit/>
            </a:bodyPr>
            <a:lstStyle>
              <a:defPPr marR="0" lvl="0" algn="l" rtl="0">
                <a:lnSpc>
                  <a:spcPct val="100000"/>
                </a:lnSpc>
                <a:spcBef>
                  <a:spcPts val="0"/>
                </a:spcBef>
                <a:spcAft>
                  <a:spcPts val="0"/>
                </a:spcAft>
                <a:defRPr/>
              </a:defPPr>
              <a:lvl1pPr>
                <a:defRPr sz="700">
                  <a:solidFill>
                    <a:schemeClr val="bg1">
                      <a:lumMod val="65000"/>
                    </a:schemeClr>
                  </a:solidFill>
                </a:defRPr>
              </a:lvl1pPr>
            </a:lstStyle>
            <a:p>
              <a:r>
                <a:rPr lang="en-US"/>
                <a:t>https://</a:t>
              </a:r>
              <a:r>
                <a:rPr lang="en-US" err="1"/>
                <a:t>www.washingtonpost.com</a:t>
              </a:r>
              <a:r>
                <a:rPr lang="en-US"/>
                <a:t>/world/2023/08/28/scale-ai-</a:t>
              </a:r>
              <a:r>
                <a:rPr lang="en-US" err="1"/>
                <a:t>remotasks</a:t>
              </a:r>
              <a:r>
                <a:rPr lang="en-US"/>
                <a:t>-</a:t>
              </a:r>
              <a:r>
                <a:rPr lang="en-US" err="1"/>
                <a:t>philippines</a:t>
              </a:r>
              <a:r>
                <a:rPr lang="en-US"/>
                <a:t>-artificial-intelligence/</a:t>
              </a:r>
            </a:p>
          </p:txBody>
        </p:sp>
      </p:grpSp>
    </p:spTree>
    <p:extLst>
      <p:ext uri="{BB962C8B-B14F-4D97-AF65-F5344CB8AC3E}">
        <p14:creationId xmlns:p14="http://schemas.microsoft.com/office/powerpoint/2010/main" val="1307636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afisComment xmlns="53292dda-03c3-4977-bff8-bb8e9ba9cad7" xsi:nil="true"/>
    <TaxCatchAll xmlns="c866c9ed-2f7a-4860-bf57-8153ff3a210a" xsi:nil="true"/>
    <PageCount xmlns="53292dda-03c3-4977-bff8-bb8e9ba9cad7" xsi:nil="true"/>
    <Notes0 xmlns="53292dda-03c3-4977-bff8-bb8e9ba9cad7" xsi:nil="true"/>
    <Early_x0020_Access xmlns="53292dda-03c3-4977-bff8-bb8e9ba9cad7">false</Early_x0020_Access>
    <TR_x0020_Name_x0020_1 xmlns="53292dda-03c3-4977-bff8-bb8e9ba9cad7" xsi:nil="true"/>
    <Reviewer xmlns="53292dda-03c3-4977-bff8-bb8e9ba9cad7" xsi:nil="true"/>
    <DaysAllocated xmlns="53292dda-03c3-4977-bff8-bb8e9ba9cad7">1</DaysAllocated>
    <Priority xmlns="53292dda-03c3-4977-bff8-bb8e9ba9cad7">false</Priority>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Process xmlns="53292dda-03c3-4977-bff8-bb8e9ba9cad7">CE</Process>
    <Asset_x0020_Type xmlns="53292dda-03c3-4977-bff8-bb8e9ba9cad7" xsi:nil="true"/>
    <Category xmlns="53292dda-03c3-4977-bff8-bb8e9ba9cad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29" ma:contentTypeDescription="Create a new document." ma:contentTypeScope="" ma:versionID="5ae1002b84da2e0cdc6cefba5629065c">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5165f4bd19b4b66600da1cc23aa1ddf4"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050FA1-BFEE-43D1-B890-306D75D36B94}">
  <ds:schemaRefs>
    <ds:schemaRef ds:uri="http://schemas.microsoft.com/sharepoint/v3/contenttype/forms"/>
  </ds:schemaRefs>
</ds:datastoreItem>
</file>

<file path=customXml/itemProps2.xml><?xml version="1.0" encoding="utf-8"?>
<ds:datastoreItem xmlns:ds="http://schemas.openxmlformats.org/officeDocument/2006/customXml" ds:itemID="{3C6B846C-B253-4637-BB35-1C3A2B41648F}">
  <ds:schemaRefs>
    <ds:schemaRef ds:uri="http://schemas.microsoft.com/office/2006/metadata/properties"/>
    <ds:schemaRef ds:uri="http://schemas.microsoft.com/office/infopath/2007/PartnerControls"/>
    <ds:schemaRef ds:uri="53292dda-03c3-4977-bff8-bb8e9ba9cad7"/>
    <ds:schemaRef ds:uri="c866c9ed-2f7a-4860-bf57-8153ff3a210a"/>
  </ds:schemaRefs>
</ds:datastoreItem>
</file>

<file path=customXml/itemProps3.xml><?xml version="1.0" encoding="utf-8"?>
<ds:datastoreItem xmlns:ds="http://schemas.openxmlformats.org/officeDocument/2006/customXml" ds:itemID="{9E0A8DDB-CA99-4B7C-9787-13268B3F85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292dda-03c3-4977-bff8-bb8e9ba9cad7"/>
    <ds:schemaRef ds:uri="c866c9ed-2f7a-4860-bf57-8153ff3a21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2077</TotalTime>
  <Words>3294</Words>
  <Application>Microsoft Macintosh PowerPoint</Application>
  <PresentationFormat>Custom</PresentationFormat>
  <Paragraphs>329</Paragraphs>
  <Slides>40</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Aptos</vt:lpstr>
      <vt:lpstr>Arial</vt:lpstr>
      <vt:lpstr>Helvetica</vt:lpstr>
      <vt:lpstr>Outfit Bold</vt:lpstr>
      <vt:lpstr>Quattrocento Sans</vt:lpstr>
      <vt:lpstr>Georgia</vt:lpstr>
      <vt:lpstr>Outfit</vt:lpstr>
      <vt:lpstr>Calibri</vt:lpstr>
      <vt:lpstr>Lexend Deca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Thomas Nield</cp:lastModifiedBy>
  <cp:revision>20</cp:revision>
  <dcterms:created xsi:type="dcterms:W3CDTF">2006-08-16T00:00:00Z</dcterms:created>
  <dcterms:modified xsi:type="dcterms:W3CDTF">2025-07-18T18:34:48Z</dcterms:modified>
  <dc:identifier>DAGmMKGe-eA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y fmtid="{D5CDD505-2E9C-101B-9397-08002B2CF9AE}" pid="3" name="Order">
    <vt:lpwstr>408700.000000000</vt:lpwstr>
  </property>
  <property fmtid="{D5CDD505-2E9C-101B-9397-08002B2CF9AE}" pid="4" name="MediaServiceImageTags">
    <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ies>
</file>